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9"/>
  </p:notesMasterIdLst>
  <p:sldIdLst>
    <p:sldId id="268" r:id="rId5"/>
    <p:sldId id="661" r:id="rId6"/>
    <p:sldId id="658" r:id="rId7"/>
    <p:sldId id="646" r:id="rId8"/>
    <p:sldId id="648" r:id="rId9"/>
    <p:sldId id="641" r:id="rId10"/>
    <p:sldId id="650" r:id="rId11"/>
    <p:sldId id="655" r:id="rId12"/>
    <p:sldId id="654" r:id="rId13"/>
    <p:sldId id="659" r:id="rId14"/>
    <p:sldId id="2145706158" r:id="rId15"/>
    <p:sldId id="2145706084" r:id="rId16"/>
    <p:sldId id="660" r:id="rId17"/>
    <p:sldId id="662" r:id="rId18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in Deck" id="{6C7BAA46-EAAF-4896-98F6-6A7605FF4B41}">
          <p14:sldIdLst>
            <p14:sldId id="268"/>
            <p14:sldId id="661"/>
            <p14:sldId id="658"/>
            <p14:sldId id="646"/>
            <p14:sldId id="648"/>
            <p14:sldId id="641"/>
            <p14:sldId id="650"/>
            <p14:sldId id="655"/>
            <p14:sldId id="654"/>
            <p14:sldId id="659"/>
            <p14:sldId id="2145706158"/>
            <p14:sldId id="2145706084"/>
            <p14:sldId id="660"/>
            <p14:sldId id="6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CF6262F-D22E-66F1-8557-CBBD2822A366}" name="Sko, Elisa" initials="SE" userId="S::elisa.sko@servicesaustralia.gov.au::50bc94dc-c511-4436-b019-5f09b7131b43" providerId="AD"/>
  <p188:author id="{879FEC31-6900-43EA-6A20-6029BBCDFDF5}" name="Nguyen, Terry" initials="NT" userId="S::terry.nguyen@servicesaustralia.gov.au::d45d7038-3ca7-458b-963a-597017941076" providerId="AD"/>
  <p188:author id="{80D06950-5B03-A1F1-B655-6EA93E4036D2}" name="Malcher, Chris" initials="MC" userId="S::chris.malcher@servicesaustralia.gov.au::eec8ac3b-39fe-415a-8390-de69f5bc50ce" providerId="AD"/>
  <p188:author id="{B17B9C62-B2BF-E0E8-FB91-FD153D76E121}" name="Cowlard, Kate" initials="KC" userId="S::Kate.Cowlard@servicesaustralia.gov.au::ad2db4d2-41b0-450f-92a5-ca4f4c8d3641" providerId="AD"/>
  <p188:author id="{9AFF9CD5-6050-F8E0-B963-56EF282B0E70}" name="Chris" initials="CM" userId="Chris" providerId="None"/>
  <p188:author id="{F683EBF1-CC93-521B-B4BC-686C64D70B00}" name="Thomas, Angelo" initials="TA" userId="S::angelo.thomas@servicesaustralia.gov.au::3d5e96ea-1ce4-425a-aaae-fdce1109cd3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F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0" autoAdjust="0"/>
    <p:restoredTop sz="94641" autoAdjust="0"/>
  </p:normalViewPr>
  <p:slideViewPr>
    <p:cSldViewPr snapToGrid="0">
      <p:cViewPr varScale="1">
        <p:scale>
          <a:sx n="88" d="100"/>
          <a:sy n="88" d="100"/>
        </p:scale>
        <p:origin x="8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C6B338-B006-43A4-9C2F-05AA4EEFA37D}" type="datetimeFigureOut">
              <a:rPr lang="en-AU" smtClean="0"/>
              <a:t>6/06/2025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3C5150-9534-4A67-B105-8388A960637C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2182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DC1B92-4F02-4AC4-9055-F4E3EAF7FA47}" type="slidenum">
              <a:rPr lang="en-AU" smtClean="0"/>
              <a:t>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77562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6/6/2025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25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6/6/2025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010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6/6/2025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401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6/6/2025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231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6/6/2025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775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6/6/2025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260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6/6/2025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723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6/6/2025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850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6/6/2025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398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6/6/2025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070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6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11" Type="http://schemas.openxmlformats.org/officeDocument/2006/relationships/image" Target="../media/image8.png"/><Relationship Id="rId5" Type="http://schemas.openxmlformats.org/officeDocument/2006/relationships/image" Target="../media/image13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6.png"/><Relationship Id="rId10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6.png"/><Relationship Id="rId10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6.png"/><Relationship Id="rId10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6.png"/><Relationship Id="rId10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1.pn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6.png"/><Relationship Id="rId10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8.png"/><Relationship Id="rId1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1.pn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6.png"/><Relationship Id="rId10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8.png"/><Relationship Id="rId1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1.pn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6.png"/><Relationship Id="rId10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8.png"/><Relationship Id="rId1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1.pn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6.png"/><Relationship Id="rId10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8.png"/><Relationship Id="rId1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A9D2C80-932B-83A7-1D97-5E2AA8AFE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6127" y="8021"/>
            <a:ext cx="9983110" cy="6858000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44179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97CDD4F-C838-6D87-2F27-2C91625A4AB8}"/>
              </a:ext>
            </a:extLst>
          </p:cNvPr>
          <p:cNvSpPr/>
          <p:nvPr/>
        </p:nvSpPr>
        <p:spPr>
          <a:xfrm>
            <a:off x="744179" y="4499938"/>
            <a:ext cx="8024326" cy="1240969"/>
          </a:xfrm>
          <a:prstGeom prst="roundRect">
            <a:avLst>
              <a:gd name="adj" fmla="val 30777"/>
            </a:avLst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AU" cap="none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AU" sz="1000" cap="none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AU" sz="1000" cap="none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AU" sz="1000" cap="non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Chris Malcher, May 2025</a:t>
            </a:r>
            <a:endParaRPr lang="en-AU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830EA2D-FD6F-EDBE-6885-CD916739978B}"/>
              </a:ext>
            </a:extLst>
          </p:cNvPr>
          <p:cNvSpPr/>
          <p:nvPr/>
        </p:nvSpPr>
        <p:spPr>
          <a:xfrm>
            <a:off x="744178" y="752997"/>
            <a:ext cx="9829787" cy="2810010"/>
          </a:xfrm>
          <a:prstGeom prst="roundRect">
            <a:avLst>
              <a:gd name="adj" fmla="val 30777"/>
            </a:avLst>
          </a:prstGeom>
          <a:solidFill>
            <a:schemeClr val="bg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3200" dirty="0">
                <a:solidFill>
                  <a:schemeClr val="tx1"/>
                </a:solidFill>
              </a:rPr>
              <a:t>From Customer Life Events to organisational uplift.</a:t>
            </a:r>
          </a:p>
          <a:p>
            <a:endParaRPr lang="en-AU" sz="3200" dirty="0">
              <a:solidFill>
                <a:schemeClr val="tx1"/>
              </a:solidFill>
            </a:endParaRPr>
          </a:p>
          <a:p>
            <a:r>
              <a:rPr lang="en-AU" sz="3200" dirty="0">
                <a:solidFill>
                  <a:schemeClr val="tx1"/>
                </a:solidFill>
              </a:rPr>
              <a:t>Raising the value of strategic business architecture through deep integration with customer insights.</a:t>
            </a:r>
          </a:p>
        </p:txBody>
      </p:sp>
    </p:spTree>
    <p:extLst>
      <p:ext uri="{BB962C8B-B14F-4D97-AF65-F5344CB8AC3E}">
        <p14:creationId xmlns:p14="http://schemas.microsoft.com/office/powerpoint/2010/main" val="3912747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F7E1E3-62C5-182C-7EBF-2134F2DBE453}"/>
              </a:ext>
            </a:extLst>
          </p:cNvPr>
          <p:cNvSpPr/>
          <p:nvPr/>
        </p:nvSpPr>
        <p:spPr>
          <a:xfrm>
            <a:off x="0" y="0"/>
            <a:ext cx="12192000" cy="18543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 anchorCtr="0"/>
          <a:lstStyle/>
          <a:p>
            <a:pPr algn="ctr"/>
            <a:r>
              <a:rPr lang="en-AU" sz="1400" dirty="0">
                <a:solidFill>
                  <a:schemeClr val="accent2"/>
                </a:solidFill>
              </a:rPr>
              <a:t>Customer perspective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2075A0-1BF4-B29E-1FCE-03BA3F421AD5}"/>
              </a:ext>
            </a:extLst>
          </p:cNvPr>
          <p:cNvSpPr txBox="1"/>
          <p:nvPr/>
        </p:nvSpPr>
        <p:spPr>
          <a:xfrm>
            <a:off x="0" y="5146"/>
            <a:ext cx="12192000" cy="3693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AU" dirty="0"/>
              <a:t>Skilled Migrant Journey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CC0A5C74-B0AD-F5C5-6E61-8B39D71B6A29}"/>
              </a:ext>
            </a:extLst>
          </p:cNvPr>
          <p:cNvSpPr/>
          <p:nvPr/>
        </p:nvSpPr>
        <p:spPr>
          <a:xfrm>
            <a:off x="1288986" y="1344870"/>
            <a:ext cx="1477871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Discover and Research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755B56E8-B5C2-69C1-D33B-7DAB690EA2F1}"/>
              </a:ext>
            </a:extLst>
          </p:cNvPr>
          <p:cNvSpPr/>
          <p:nvPr/>
        </p:nvSpPr>
        <p:spPr>
          <a:xfrm>
            <a:off x="2838714" y="1344870"/>
            <a:ext cx="1477871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Nominate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A417071F-3D5E-C56F-E2A8-A5ED8E55D714}"/>
              </a:ext>
            </a:extLst>
          </p:cNvPr>
          <p:cNvSpPr/>
          <p:nvPr/>
        </p:nvSpPr>
        <p:spPr>
          <a:xfrm>
            <a:off x="4388442" y="1344870"/>
            <a:ext cx="1477871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Submit application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831BE17D-4914-4B7A-0127-98E0E6301DF6}"/>
              </a:ext>
            </a:extLst>
          </p:cNvPr>
          <p:cNvSpPr/>
          <p:nvPr/>
        </p:nvSpPr>
        <p:spPr>
          <a:xfrm>
            <a:off x="5938170" y="1344870"/>
            <a:ext cx="1477871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Move to Australia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C968AA30-9E2A-6221-3B25-452B9D9E65BA}"/>
              </a:ext>
            </a:extLst>
          </p:cNvPr>
          <p:cNvSpPr/>
          <p:nvPr/>
        </p:nvSpPr>
        <p:spPr>
          <a:xfrm>
            <a:off x="7487898" y="1344870"/>
            <a:ext cx="1477871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Settle</a:t>
            </a:r>
          </a:p>
        </p:txBody>
      </p:sp>
      <p:pic>
        <p:nvPicPr>
          <p:cNvPr id="35" name="Graphic 34" descr="Man outline">
            <a:extLst>
              <a:ext uri="{FF2B5EF4-FFF2-40B4-BE49-F238E27FC236}">
                <a16:creationId xmlns:a16="http://schemas.microsoft.com/office/drawing/2014/main" id="{30AD73B3-BED0-A179-5F07-A444E37A3E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3163" y="1291684"/>
            <a:ext cx="558110" cy="558110"/>
          </a:xfrm>
          <a:prstGeom prst="rect">
            <a:avLst/>
          </a:prstGeom>
        </p:spPr>
      </p:pic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4A12BF4F-DB5B-45FF-4673-EF7465F7DE6E}"/>
              </a:ext>
            </a:extLst>
          </p:cNvPr>
          <p:cNvSpPr/>
          <p:nvPr/>
        </p:nvSpPr>
        <p:spPr>
          <a:xfrm>
            <a:off x="9037626" y="1344870"/>
            <a:ext cx="1477871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Live in Australia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E05B6F2A-9E48-4BEB-1486-7A2D26C60B14}"/>
              </a:ext>
            </a:extLst>
          </p:cNvPr>
          <p:cNvSpPr/>
          <p:nvPr/>
        </p:nvSpPr>
        <p:spPr>
          <a:xfrm>
            <a:off x="10587356" y="1344870"/>
            <a:ext cx="1477871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Decide to stay</a:t>
            </a:r>
          </a:p>
        </p:txBody>
      </p:sp>
      <p:pic>
        <p:nvPicPr>
          <p:cNvPr id="14" name="Picture 13" descr="A cartoon of two people sitting at a desk with a child&#10;&#10;Description automatically generated">
            <a:extLst>
              <a:ext uri="{FF2B5EF4-FFF2-40B4-BE49-F238E27FC236}">
                <a16:creationId xmlns:a16="http://schemas.microsoft.com/office/drawing/2014/main" id="{24AF8DF6-EA01-EC8A-4AB0-5743E5AE2B8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3" t="99" r="14231"/>
          <a:stretch/>
        </p:blipFill>
        <p:spPr>
          <a:xfrm>
            <a:off x="1587611" y="253407"/>
            <a:ext cx="1073649" cy="1098951"/>
          </a:xfrm>
          <a:prstGeom prst="rect">
            <a:avLst/>
          </a:prstGeom>
        </p:spPr>
      </p:pic>
      <p:pic>
        <p:nvPicPr>
          <p:cNvPr id="21" name="Picture 20" descr="A person and person sitting at a table with a computer&#10;&#10;Description automatically generated">
            <a:extLst>
              <a:ext uri="{FF2B5EF4-FFF2-40B4-BE49-F238E27FC236}">
                <a16:creationId xmlns:a16="http://schemas.microsoft.com/office/drawing/2014/main" id="{7655CA7E-58D4-3B48-B7E8-4E87CE61B55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9" t="2571" r="23526"/>
          <a:stretch/>
        </p:blipFill>
        <p:spPr>
          <a:xfrm>
            <a:off x="3137728" y="253406"/>
            <a:ext cx="931052" cy="1098952"/>
          </a:xfrm>
          <a:prstGeom prst="rect">
            <a:avLst/>
          </a:prstGeom>
        </p:spPr>
      </p:pic>
      <p:pic>
        <p:nvPicPr>
          <p:cNvPr id="22" name="Picture 21" descr="A cartoon of a family on a beach&#10;&#10;Description automatically generated">
            <a:extLst>
              <a:ext uri="{FF2B5EF4-FFF2-40B4-BE49-F238E27FC236}">
                <a16:creationId xmlns:a16="http://schemas.microsoft.com/office/drawing/2014/main" id="{7CF7F2F1-348B-27E2-F09B-2DC02AFFF0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946" y="18462"/>
            <a:ext cx="1782165" cy="1333896"/>
          </a:xfrm>
          <a:prstGeom prst="rect">
            <a:avLst/>
          </a:prstGeom>
        </p:spPr>
      </p:pic>
      <p:pic>
        <p:nvPicPr>
          <p:cNvPr id="23" name="Picture 22" descr="A computer with a white screen&#10;&#10;Description automatically generated">
            <a:extLst>
              <a:ext uri="{FF2B5EF4-FFF2-40B4-BE49-F238E27FC236}">
                <a16:creationId xmlns:a16="http://schemas.microsoft.com/office/drawing/2014/main" id="{E4119052-979C-90C1-9D76-F8D25578847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6" t="20856" r="18682" b="24366"/>
          <a:stretch/>
        </p:blipFill>
        <p:spPr>
          <a:xfrm>
            <a:off x="10467623" y="363241"/>
            <a:ext cx="1648732" cy="989117"/>
          </a:xfrm>
          <a:prstGeom prst="rect">
            <a:avLst/>
          </a:prstGeom>
        </p:spPr>
      </p:pic>
      <p:pic>
        <p:nvPicPr>
          <p:cNvPr id="25" name="Picture 24" descr="A person and person sitting at a desk&#10;&#10;Description automatically generated">
            <a:extLst>
              <a:ext uri="{FF2B5EF4-FFF2-40B4-BE49-F238E27FC236}">
                <a16:creationId xmlns:a16="http://schemas.microsoft.com/office/drawing/2014/main" id="{55273723-2FF6-8D8A-DFF7-315E42AA961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7" t="4507" r="53460" b="85209"/>
          <a:stretch/>
        </p:blipFill>
        <p:spPr>
          <a:xfrm>
            <a:off x="10896907" y="387290"/>
            <a:ext cx="750460" cy="301524"/>
          </a:xfrm>
          <a:prstGeom prst="rect">
            <a:avLst/>
          </a:prstGeom>
        </p:spPr>
      </p:pic>
      <p:pic>
        <p:nvPicPr>
          <p:cNvPr id="27" name="Picture 26" descr="A person sitting at a table with a computer&#10;&#10;Description automatically generated">
            <a:extLst>
              <a:ext uri="{FF2B5EF4-FFF2-40B4-BE49-F238E27FC236}">
                <a16:creationId xmlns:a16="http://schemas.microsoft.com/office/drawing/2014/main" id="{B062AEFB-6264-0DDE-B9DA-9B24CE0126A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794" y="322396"/>
            <a:ext cx="1480724" cy="1029962"/>
          </a:xfrm>
          <a:prstGeom prst="rect">
            <a:avLst/>
          </a:prstGeom>
        </p:spPr>
      </p:pic>
      <p:pic>
        <p:nvPicPr>
          <p:cNvPr id="29" name="Picture 28" descr="A group of people standing in front of a brick building&#10;&#10;Description automatically generated">
            <a:extLst>
              <a:ext uri="{FF2B5EF4-FFF2-40B4-BE49-F238E27FC236}">
                <a16:creationId xmlns:a16="http://schemas.microsoft.com/office/drawing/2014/main" id="{C7423536-BADD-D44D-AF95-BD86DC1E9B9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58"/>
          <a:stretch/>
        </p:blipFill>
        <p:spPr>
          <a:xfrm>
            <a:off x="7604200" y="797488"/>
            <a:ext cx="1003033" cy="554870"/>
          </a:xfrm>
          <a:prstGeom prst="rect">
            <a:avLst/>
          </a:prstGeom>
        </p:spPr>
      </p:pic>
      <p:pic>
        <p:nvPicPr>
          <p:cNvPr id="41" name="Picture 40" descr="A person and person holding a computer&#10;&#10;Description automatically generated">
            <a:extLst>
              <a:ext uri="{FF2B5EF4-FFF2-40B4-BE49-F238E27FC236}">
                <a16:creationId xmlns:a16="http://schemas.microsoft.com/office/drawing/2014/main" id="{E1D0ED0F-F590-5598-4242-3C8CAEE4AE4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486" y="511458"/>
            <a:ext cx="1208918" cy="840900"/>
          </a:xfrm>
          <a:prstGeom prst="rect">
            <a:avLst/>
          </a:prstGeom>
        </p:spPr>
      </p:pic>
      <p:pic>
        <p:nvPicPr>
          <p:cNvPr id="24" name="Picture 23" descr="A person and person sitting at a desk&#10;&#10;Description automatically generated">
            <a:extLst>
              <a:ext uri="{FF2B5EF4-FFF2-40B4-BE49-F238E27FC236}">
                <a16:creationId xmlns:a16="http://schemas.microsoft.com/office/drawing/2014/main" id="{DB58F16A-3ADB-83DB-D8E1-3E2AB0332EA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59" r="82197" b="68660"/>
          <a:stretch/>
        </p:blipFill>
        <p:spPr>
          <a:xfrm>
            <a:off x="11032326" y="444188"/>
            <a:ext cx="424319" cy="22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098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F7E1E3-62C5-182C-7EBF-2134F2DBE453}"/>
              </a:ext>
            </a:extLst>
          </p:cNvPr>
          <p:cNvSpPr/>
          <p:nvPr/>
        </p:nvSpPr>
        <p:spPr>
          <a:xfrm>
            <a:off x="0" y="0"/>
            <a:ext cx="12192000" cy="18543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 anchorCtr="0"/>
          <a:lstStyle/>
          <a:p>
            <a:pPr algn="ctr"/>
            <a:r>
              <a:rPr lang="en-AU" sz="1400" dirty="0">
                <a:solidFill>
                  <a:schemeClr val="accent2"/>
                </a:solidFill>
              </a:rPr>
              <a:t>Customer perspective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F17BE9-E422-A5F6-ADC6-4760E08B1917}"/>
              </a:ext>
            </a:extLst>
          </p:cNvPr>
          <p:cNvSpPr/>
          <p:nvPr/>
        </p:nvSpPr>
        <p:spPr>
          <a:xfrm>
            <a:off x="0" y="1893227"/>
            <a:ext cx="12186973" cy="1074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 anchorCtr="0"/>
          <a:lstStyle/>
          <a:p>
            <a:pPr algn="ctr"/>
            <a:r>
              <a:rPr lang="en-AU" sz="1400" dirty="0">
                <a:solidFill>
                  <a:schemeClr val="accent2"/>
                </a:solidFill>
              </a:rPr>
              <a:t>Agency perspective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2075A0-1BF4-B29E-1FCE-03BA3F421AD5}"/>
              </a:ext>
            </a:extLst>
          </p:cNvPr>
          <p:cNvSpPr txBox="1"/>
          <p:nvPr/>
        </p:nvSpPr>
        <p:spPr>
          <a:xfrm>
            <a:off x="0" y="5146"/>
            <a:ext cx="12192000" cy="3693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ctr"/>
            <a:r>
              <a:rPr lang="en-AU" sz="2400" b="1" dirty="0">
                <a:solidFill>
                  <a:schemeClr val="accent2"/>
                </a:solidFill>
              </a:rPr>
              <a:t>Skilled Migrant Journey</a:t>
            </a:r>
          </a:p>
        </p:txBody>
      </p:sp>
      <p:sp>
        <p:nvSpPr>
          <p:cNvPr id="2" name="Chevron 7">
            <a:extLst>
              <a:ext uri="{FF2B5EF4-FFF2-40B4-BE49-F238E27FC236}">
                <a16:creationId xmlns:a16="http://schemas.microsoft.com/office/drawing/2014/main" id="{B5594FF1-2F74-2638-43E1-B089224CCC92}"/>
              </a:ext>
            </a:extLst>
          </p:cNvPr>
          <p:cNvSpPr/>
          <p:nvPr/>
        </p:nvSpPr>
        <p:spPr>
          <a:xfrm>
            <a:off x="4397308" y="1936300"/>
            <a:ext cx="1472117" cy="451738"/>
          </a:xfrm>
          <a:prstGeom prst="chevron">
            <a:avLst>
              <a:gd name="adj" fmla="val 2095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Process visa application</a:t>
            </a:r>
          </a:p>
        </p:txBody>
      </p:sp>
      <p:sp>
        <p:nvSpPr>
          <p:cNvPr id="4" name="Chevron 9">
            <a:extLst>
              <a:ext uri="{FF2B5EF4-FFF2-40B4-BE49-F238E27FC236}">
                <a16:creationId xmlns:a16="http://schemas.microsoft.com/office/drawing/2014/main" id="{64A4F916-B4CF-0587-CD12-2D8CF7877F11}"/>
              </a:ext>
            </a:extLst>
          </p:cNvPr>
          <p:cNvSpPr/>
          <p:nvPr/>
        </p:nvSpPr>
        <p:spPr>
          <a:xfrm>
            <a:off x="5946955" y="1936300"/>
            <a:ext cx="1472117" cy="451738"/>
          </a:xfrm>
          <a:prstGeom prst="chevron">
            <a:avLst>
              <a:gd name="adj" fmla="val 18221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Support entry to Australia</a:t>
            </a:r>
          </a:p>
        </p:txBody>
      </p:sp>
      <p:sp>
        <p:nvSpPr>
          <p:cNvPr id="5" name="Chevron 10">
            <a:extLst>
              <a:ext uri="{FF2B5EF4-FFF2-40B4-BE49-F238E27FC236}">
                <a16:creationId xmlns:a16="http://schemas.microsoft.com/office/drawing/2014/main" id="{E68C6772-C1AE-96A1-CC6B-1E58763B8DEF}"/>
              </a:ext>
            </a:extLst>
          </p:cNvPr>
          <p:cNvSpPr/>
          <p:nvPr/>
        </p:nvSpPr>
        <p:spPr>
          <a:xfrm>
            <a:off x="7496602" y="1936300"/>
            <a:ext cx="1472117" cy="451738"/>
          </a:xfrm>
          <a:prstGeom prst="chevron">
            <a:avLst>
              <a:gd name="adj" fmla="val 16900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Application</a:t>
            </a:r>
          </a:p>
        </p:txBody>
      </p:sp>
      <p:sp>
        <p:nvSpPr>
          <p:cNvPr id="6" name="Chevron 12">
            <a:extLst>
              <a:ext uri="{FF2B5EF4-FFF2-40B4-BE49-F238E27FC236}">
                <a16:creationId xmlns:a16="http://schemas.microsoft.com/office/drawing/2014/main" id="{DCE14E9F-6D1F-6447-20A8-84689144B485}"/>
              </a:ext>
            </a:extLst>
          </p:cNvPr>
          <p:cNvSpPr/>
          <p:nvPr/>
        </p:nvSpPr>
        <p:spPr>
          <a:xfrm>
            <a:off x="1299515" y="1931773"/>
            <a:ext cx="1470616" cy="460792"/>
          </a:xfrm>
          <a:prstGeom prst="chevron">
            <a:avLst>
              <a:gd name="adj" fmla="val 22819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Inform and educate</a:t>
            </a:r>
          </a:p>
        </p:txBody>
      </p:sp>
      <p:sp>
        <p:nvSpPr>
          <p:cNvPr id="7" name="Chevron 14">
            <a:extLst>
              <a:ext uri="{FF2B5EF4-FFF2-40B4-BE49-F238E27FC236}">
                <a16:creationId xmlns:a16="http://schemas.microsoft.com/office/drawing/2014/main" id="{D42BCDDB-59AE-6043-7780-CB350E0BE2B2}"/>
              </a:ext>
            </a:extLst>
          </p:cNvPr>
          <p:cNvSpPr/>
          <p:nvPr/>
        </p:nvSpPr>
        <p:spPr>
          <a:xfrm>
            <a:off x="2847661" y="1936300"/>
            <a:ext cx="1472117" cy="451738"/>
          </a:xfrm>
          <a:prstGeom prst="chevron">
            <a:avLst>
              <a:gd name="adj" fmla="val 2227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Receive nomination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CC0A5C74-B0AD-F5C5-6E61-8B39D71B6A29}"/>
              </a:ext>
            </a:extLst>
          </p:cNvPr>
          <p:cNvSpPr/>
          <p:nvPr/>
        </p:nvSpPr>
        <p:spPr>
          <a:xfrm>
            <a:off x="1288986" y="1344870"/>
            <a:ext cx="1477871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Discover and Research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755B56E8-B5C2-69C1-D33B-7DAB690EA2F1}"/>
              </a:ext>
            </a:extLst>
          </p:cNvPr>
          <p:cNvSpPr/>
          <p:nvPr/>
        </p:nvSpPr>
        <p:spPr>
          <a:xfrm>
            <a:off x="2838714" y="1344870"/>
            <a:ext cx="1477871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Nominate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A417071F-3D5E-C56F-E2A8-A5ED8E55D714}"/>
              </a:ext>
            </a:extLst>
          </p:cNvPr>
          <p:cNvSpPr/>
          <p:nvPr/>
        </p:nvSpPr>
        <p:spPr>
          <a:xfrm>
            <a:off x="4388442" y="1344870"/>
            <a:ext cx="1477871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Submit application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831BE17D-4914-4B7A-0127-98E0E6301DF6}"/>
              </a:ext>
            </a:extLst>
          </p:cNvPr>
          <p:cNvSpPr/>
          <p:nvPr/>
        </p:nvSpPr>
        <p:spPr>
          <a:xfrm>
            <a:off x="5938170" y="1344870"/>
            <a:ext cx="1477871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Move to Australia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C968AA30-9E2A-6221-3B25-452B9D9E65BA}"/>
              </a:ext>
            </a:extLst>
          </p:cNvPr>
          <p:cNvSpPr/>
          <p:nvPr/>
        </p:nvSpPr>
        <p:spPr>
          <a:xfrm>
            <a:off x="7487898" y="1344870"/>
            <a:ext cx="1477871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Settle</a:t>
            </a:r>
          </a:p>
        </p:txBody>
      </p:sp>
      <p:pic>
        <p:nvPicPr>
          <p:cNvPr id="35" name="Graphic 34" descr="Man outline">
            <a:extLst>
              <a:ext uri="{FF2B5EF4-FFF2-40B4-BE49-F238E27FC236}">
                <a16:creationId xmlns:a16="http://schemas.microsoft.com/office/drawing/2014/main" id="{30AD73B3-BED0-A179-5F07-A444E37A3E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3163" y="1291684"/>
            <a:ext cx="558110" cy="558110"/>
          </a:xfrm>
          <a:prstGeom prst="rect">
            <a:avLst/>
          </a:prstGeom>
        </p:spPr>
      </p:pic>
      <p:pic>
        <p:nvPicPr>
          <p:cNvPr id="36" name="Graphic 35" descr="Building outline">
            <a:extLst>
              <a:ext uri="{FF2B5EF4-FFF2-40B4-BE49-F238E27FC236}">
                <a16:creationId xmlns:a16="http://schemas.microsoft.com/office/drawing/2014/main" id="{58F23980-8204-9FDA-3704-C999EA5CBD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0183" y="1844248"/>
            <a:ext cx="659938" cy="659938"/>
          </a:xfrm>
          <a:prstGeom prst="rect">
            <a:avLst/>
          </a:prstGeom>
        </p:spPr>
      </p:pic>
      <p:sp>
        <p:nvSpPr>
          <p:cNvPr id="37" name="Chevron 10">
            <a:extLst>
              <a:ext uri="{FF2B5EF4-FFF2-40B4-BE49-F238E27FC236}">
                <a16:creationId xmlns:a16="http://schemas.microsoft.com/office/drawing/2014/main" id="{3C7E2043-A94E-DCA5-9A57-CC00D5ADD27A}"/>
              </a:ext>
            </a:extLst>
          </p:cNvPr>
          <p:cNvSpPr/>
          <p:nvPr/>
        </p:nvSpPr>
        <p:spPr>
          <a:xfrm>
            <a:off x="9046249" y="1936300"/>
            <a:ext cx="1472117" cy="451738"/>
          </a:xfrm>
          <a:prstGeom prst="chevron">
            <a:avLst>
              <a:gd name="adj" fmla="val 2227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Deliver services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4A12BF4F-DB5B-45FF-4673-EF7465F7DE6E}"/>
              </a:ext>
            </a:extLst>
          </p:cNvPr>
          <p:cNvSpPr/>
          <p:nvPr/>
        </p:nvSpPr>
        <p:spPr>
          <a:xfrm>
            <a:off x="9037626" y="1344870"/>
            <a:ext cx="1477871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Live in Australia</a:t>
            </a:r>
          </a:p>
        </p:txBody>
      </p:sp>
      <p:sp>
        <p:nvSpPr>
          <p:cNvPr id="39" name="Chevron 10">
            <a:extLst>
              <a:ext uri="{FF2B5EF4-FFF2-40B4-BE49-F238E27FC236}">
                <a16:creationId xmlns:a16="http://schemas.microsoft.com/office/drawing/2014/main" id="{3BED9829-20C8-4E66-B0A3-1EF15D4FFCDB}"/>
              </a:ext>
            </a:extLst>
          </p:cNvPr>
          <p:cNvSpPr/>
          <p:nvPr/>
        </p:nvSpPr>
        <p:spPr>
          <a:xfrm>
            <a:off x="10595896" y="1944392"/>
            <a:ext cx="1472117" cy="451738"/>
          </a:xfrm>
          <a:prstGeom prst="chevron">
            <a:avLst>
              <a:gd name="adj" fmla="val 2227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Process visa application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E05B6F2A-9E48-4BEB-1486-7A2D26C60B14}"/>
              </a:ext>
            </a:extLst>
          </p:cNvPr>
          <p:cNvSpPr/>
          <p:nvPr/>
        </p:nvSpPr>
        <p:spPr>
          <a:xfrm>
            <a:off x="10587356" y="1344870"/>
            <a:ext cx="1477871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Decide to stay</a:t>
            </a:r>
          </a:p>
        </p:txBody>
      </p:sp>
      <p:pic>
        <p:nvPicPr>
          <p:cNvPr id="14" name="Picture 13" descr="A cartoon of two people sitting at a desk with a child&#10;&#10;Description automatically generated">
            <a:extLst>
              <a:ext uri="{FF2B5EF4-FFF2-40B4-BE49-F238E27FC236}">
                <a16:creationId xmlns:a16="http://schemas.microsoft.com/office/drawing/2014/main" id="{24AF8DF6-EA01-EC8A-4AB0-5743E5AE2B8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3" t="99" r="14231"/>
          <a:stretch/>
        </p:blipFill>
        <p:spPr>
          <a:xfrm>
            <a:off x="1587611" y="253407"/>
            <a:ext cx="1073649" cy="1098951"/>
          </a:xfrm>
          <a:prstGeom prst="rect">
            <a:avLst/>
          </a:prstGeom>
        </p:spPr>
      </p:pic>
      <p:pic>
        <p:nvPicPr>
          <p:cNvPr id="21" name="Picture 20" descr="A person and person sitting at a table with a computer&#10;&#10;Description automatically generated">
            <a:extLst>
              <a:ext uri="{FF2B5EF4-FFF2-40B4-BE49-F238E27FC236}">
                <a16:creationId xmlns:a16="http://schemas.microsoft.com/office/drawing/2014/main" id="{7655CA7E-58D4-3B48-B7E8-4E87CE61B55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9" t="2571" r="23526"/>
          <a:stretch/>
        </p:blipFill>
        <p:spPr>
          <a:xfrm>
            <a:off x="3137728" y="253406"/>
            <a:ext cx="931052" cy="1098952"/>
          </a:xfrm>
          <a:prstGeom prst="rect">
            <a:avLst/>
          </a:prstGeom>
        </p:spPr>
      </p:pic>
      <p:pic>
        <p:nvPicPr>
          <p:cNvPr id="22" name="Picture 21" descr="A cartoon of a family on a beach&#10;&#10;Description automatically generated">
            <a:extLst>
              <a:ext uri="{FF2B5EF4-FFF2-40B4-BE49-F238E27FC236}">
                <a16:creationId xmlns:a16="http://schemas.microsoft.com/office/drawing/2014/main" id="{7CF7F2F1-348B-27E2-F09B-2DC02AFFF00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946" y="18462"/>
            <a:ext cx="1782165" cy="1333896"/>
          </a:xfrm>
          <a:prstGeom prst="rect">
            <a:avLst/>
          </a:prstGeom>
        </p:spPr>
      </p:pic>
      <p:pic>
        <p:nvPicPr>
          <p:cNvPr id="23" name="Picture 22" descr="A computer with a white screen&#10;&#10;Description automatically generated">
            <a:extLst>
              <a:ext uri="{FF2B5EF4-FFF2-40B4-BE49-F238E27FC236}">
                <a16:creationId xmlns:a16="http://schemas.microsoft.com/office/drawing/2014/main" id="{E4119052-979C-90C1-9D76-F8D25578847B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6" t="20856" r="18682" b="24366"/>
          <a:stretch/>
        </p:blipFill>
        <p:spPr>
          <a:xfrm>
            <a:off x="10467623" y="363241"/>
            <a:ext cx="1648732" cy="989117"/>
          </a:xfrm>
          <a:prstGeom prst="rect">
            <a:avLst/>
          </a:prstGeom>
        </p:spPr>
      </p:pic>
      <p:pic>
        <p:nvPicPr>
          <p:cNvPr id="25" name="Picture 24" descr="A person and person sitting at a desk&#10;&#10;Description automatically generated">
            <a:extLst>
              <a:ext uri="{FF2B5EF4-FFF2-40B4-BE49-F238E27FC236}">
                <a16:creationId xmlns:a16="http://schemas.microsoft.com/office/drawing/2014/main" id="{55273723-2FF6-8D8A-DFF7-315E42AA961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7" t="4507" r="53460" b="85209"/>
          <a:stretch/>
        </p:blipFill>
        <p:spPr>
          <a:xfrm>
            <a:off x="10896907" y="387290"/>
            <a:ext cx="750460" cy="301524"/>
          </a:xfrm>
          <a:prstGeom prst="rect">
            <a:avLst/>
          </a:prstGeom>
        </p:spPr>
      </p:pic>
      <p:pic>
        <p:nvPicPr>
          <p:cNvPr id="27" name="Picture 26" descr="A person sitting at a table with a computer&#10;&#10;Description automatically generated">
            <a:extLst>
              <a:ext uri="{FF2B5EF4-FFF2-40B4-BE49-F238E27FC236}">
                <a16:creationId xmlns:a16="http://schemas.microsoft.com/office/drawing/2014/main" id="{B062AEFB-6264-0DDE-B9DA-9B24CE0126A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794" y="322396"/>
            <a:ext cx="1480724" cy="1029962"/>
          </a:xfrm>
          <a:prstGeom prst="rect">
            <a:avLst/>
          </a:prstGeom>
        </p:spPr>
      </p:pic>
      <p:pic>
        <p:nvPicPr>
          <p:cNvPr id="29" name="Picture 28" descr="A group of people standing in front of a brick building&#10;&#10;Description automatically generated">
            <a:extLst>
              <a:ext uri="{FF2B5EF4-FFF2-40B4-BE49-F238E27FC236}">
                <a16:creationId xmlns:a16="http://schemas.microsoft.com/office/drawing/2014/main" id="{C7423536-BADD-D44D-AF95-BD86DC1E9B97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58"/>
          <a:stretch/>
        </p:blipFill>
        <p:spPr>
          <a:xfrm>
            <a:off x="7604200" y="797488"/>
            <a:ext cx="1003033" cy="554870"/>
          </a:xfrm>
          <a:prstGeom prst="rect">
            <a:avLst/>
          </a:prstGeom>
        </p:spPr>
      </p:pic>
      <p:pic>
        <p:nvPicPr>
          <p:cNvPr id="41" name="Picture 40" descr="A person and person holding a computer&#10;&#10;Description automatically generated">
            <a:extLst>
              <a:ext uri="{FF2B5EF4-FFF2-40B4-BE49-F238E27FC236}">
                <a16:creationId xmlns:a16="http://schemas.microsoft.com/office/drawing/2014/main" id="{E1D0ED0F-F590-5598-4242-3C8CAEE4AE4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486" y="511458"/>
            <a:ext cx="1208918" cy="840900"/>
          </a:xfrm>
          <a:prstGeom prst="rect">
            <a:avLst/>
          </a:prstGeom>
        </p:spPr>
      </p:pic>
      <p:pic>
        <p:nvPicPr>
          <p:cNvPr id="24" name="Picture 23" descr="A person and person sitting at a desk&#10;&#10;Description automatically generated">
            <a:extLst>
              <a:ext uri="{FF2B5EF4-FFF2-40B4-BE49-F238E27FC236}">
                <a16:creationId xmlns:a16="http://schemas.microsoft.com/office/drawing/2014/main" id="{DB58F16A-3ADB-83DB-D8E1-3E2AB0332EAD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59" r="82197" b="68660"/>
          <a:stretch/>
        </p:blipFill>
        <p:spPr>
          <a:xfrm>
            <a:off x="11032326" y="444188"/>
            <a:ext cx="424319" cy="22844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44FB06C1-A093-7F56-A84B-F89E60A3609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150516" y="4449821"/>
            <a:ext cx="6263553" cy="1321278"/>
          </a:xfrm>
          <a:prstGeom prst="rect">
            <a:avLst/>
          </a:prstGeom>
        </p:spPr>
      </p:pic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7CEBBAD-F39E-7CE1-8BBF-F171C949798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10006" y="4343547"/>
            <a:ext cx="1381657" cy="1321278"/>
          </a:xfrm>
          <a:prstGeom prst="rect">
            <a:avLst/>
          </a:prstGeom>
          <a:ln>
            <a:noFill/>
          </a:ln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4DD98C3-F2F9-A090-5E25-150E7355EA72}"/>
              </a:ext>
            </a:extLst>
          </p:cNvPr>
          <p:cNvGrpSpPr/>
          <p:nvPr/>
        </p:nvGrpSpPr>
        <p:grpSpPr>
          <a:xfrm>
            <a:off x="1537775" y="4281053"/>
            <a:ext cx="1554848" cy="1321278"/>
            <a:chOff x="608830" y="2668821"/>
            <a:chExt cx="1608720" cy="1608720"/>
          </a:xfrm>
        </p:grpSpPr>
        <p:pic>
          <p:nvPicPr>
            <p:cNvPr id="12" name="Picture 11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99FA151F-8C02-6DDA-CEA5-DC84A49CB1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8830" y="2668821"/>
              <a:ext cx="1608720" cy="16087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01E1F24D-1041-96DD-2154-373F1AE714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031117" y="2986871"/>
              <a:ext cx="704850" cy="704850"/>
            </a:xfrm>
            <a:prstGeom prst="rect">
              <a:avLst/>
            </a:prstGeom>
          </p:spPr>
        </p:pic>
      </p:grpSp>
      <p:sp>
        <p:nvSpPr>
          <p:cNvPr id="15" name="Title 3">
            <a:extLst>
              <a:ext uri="{FF2B5EF4-FFF2-40B4-BE49-F238E27FC236}">
                <a16:creationId xmlns:a16="http://schemas.microsoft.com/office/drawing/2014/main" id="{846A30DF-FA3B-519D-05C8-1E9FCC92D791}"/>
              </a:ext>
            </a:extLst>
          </p:cNvPr>
          <p:cNvSpPr txBox="1">
            <a:spLocks/>
          </p:cNvSpPr>
          <p:nvPr/>
        </p:nvSpPr>
        <p:spPr>
          <a:xfrm>
            <a:off x="1186248" y="5574211"/>
            <a:ext cx="1893504" cy="217341"/>
          </a:xfrm>
          <a:prstGeom prst="rect">
            <a:avLst/>
          </a:prstGeom>
        </p:spPr>
        <p:txBody>
          <a:bodyPr vert="horz" lIns="0" tIns="0" rIns="0" bIns="0" rtlCol="0" anchor="t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1600" dirty="0"/>
              <a:t>People</a:t>
            </a:r>
            <a:r>
              <a:rPr lang="en-AU" sz="2400" dirty="0"/>
              <a:t> </a:t>
            </a:r>
            <a:r>
              <a:rPr lang="en-AU" sz="1500" dirty="0"/>
              <a:t>Specialists</a:t>
            </a:r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id="{5EE87D6F-F58E-D364-B109-AA8A21ED7EFC}"/>
              </a:ext>
            </a:extLst>
          </p:cNvPr>
          <p:cNvSpPr txBox="1">
            <a:spLocks/>
          </p:cNvSpPr>
          <p:nvPr/>
        </p:nvSpPr>
        <p:spPr>
          <a:xfrm>
            <a:off x="9525120" y="5647557"/>
            <a:ext cx="1475601" cy="217341"/>
          </a:xfrm>
          <a:prstGeom prst="rect">
            <a:avLst/>
          </a:prstGeom>
        </p:spPr>
        <p:txBody>
          <a:bodyPr vert="horz" lIns="0" tIns="0" rIns="0" bIns="0" rtlCol="0" anchor="t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1400" dirty="0"/>
              <a:t>System Specialists</a:t>
            </a:r>
          </a:p>
        </p:txBody>
      </p:sp>
      <p:pic>
        <p:nvPicPr>
          <p:cNvPr id="19" name="Picture 4">
            <a:extLst>
              <a:ext uri="{FF2B5EF4-FFF2-40B4-BE49-F238E27FC236}">
                <a16:creationId xmlns:a16="http://schemas.microsoft.com/office/drawing/2014/main" id="{2303E959-2A8B-5EC9-1215-D74126A43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8436" y="4450239"/>
            <a:ext cx="728970" cy="697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Freeform 179">
            <a:extLst>
              <a:ext uri="{FF2B5EF4-FFF2-40B4-BE49-F238E27FC236}">
                <a16:creationId xmlns:a16="http://schemas.microsoft.com/office/drawing/2014/main" id="{DA484F6E-AC55-AFD1-54D4-0E7336288B60}"/>
              </a:ext>
            </a:extLst>
          </p:cNvPr>
          <p:cNvSpPr>
            <a:spLocks noEditPoints="1"/>
          </p:cNvSpPr>
          <p:nvPr/>
        </p:nvSpPr>
        <p:spPr bwMode="auto">
          <a:xfrm>
            <a:off x="3397609" y="4862388"/>
            <a:ext cx="347234" cy="335342"/>
          </a:xfrm>
          <a:custGeom>
            <a:avLst/>
            <a:gdLst>
              <a:gd name="T0" fmla="*/ 34 w 337"/>
              <a:gd name="T1" fmla="*/ 351 h 368"/>
              <a:gd name="T2" fmla="*/ 169 w 337"/>
              <a:gd name="T3" fmla="*/ 216 h 368"/>
              <a:gd name="T4" fmla="*/ 304 w 337"/>
              <a:gd name="T5" fmla="*/ 351 h 368"/>
              <a:gd name="T6" fmla="*/ 304 w 337"/>
              <a:gd name="T7" fmla="*/ 368 h 368"/>
              <a:gd name="T8" fmla="*/ 337 w 337"/>
              <a:gd name="T9" fmla="*/ 368 h 368"/>
              <a:gd name="T10" fmla="*/ 337 w 337"/>
              <a:gd name="T11" fmla="*/ 351 h 368"/>
              <a:gd name="T12" fmla="*/ 242 w 337"/>
              <a:gd name="T13" fmla="*/ 199 h 368"/>
              <a:gd name="T14" fmla="*/ 233 w 337"/>
              <a:gd name="T15" fmla="*/ 195 h 368"/>
              <a:gd name="T16" fmla="*/ 241 w 337"/>
              <a:gd name="T17" fmla="*/ 188 h 368"/>
              <a:gd name="T18" fmla="*/ 277 w 337"/>
              <a:gd name="T19" fmla="*/ 108 h 368"/>
              <a:gd name="T20" fmla="*/ 169 w 337"/>
              <a:gd name="T21" fmla="*/ 0 h 368"/>
              <a:gd name="T22" fmla="*/ 61 w 337"/>
              <a:gd name="T23" fmla="*/ 108 h 368"/>
              <a:gd name="T24" fmla="*/ 97 w 337"/>
              <a:gd name="T25" fmla="*/ 188 h 368"/>
              <a:gd name="T26" fmla="*/ 104 w 337"/>
              <a:gd name="T27" fmla="*/ 195 h 368"/>
              <a:gd name="T28" fmla="*/ 95 w 337"/>
              <a:gd name="T29" fmla="*/ 199 h 368"/>
              <a:gd name="T30" fmla="*/ 0 w 337"/>
              <a:gd name="T31" fmla="*/ 351 h 368"/>
              <a:gd name="T32" fmla="*/ 0 w 337"/>
              <a:gd name="T33" fmla="*/ 368 h 368"/>
              <a:gd name="T34" fmla="*/ 34 w 337"/>
              <a:gd name="T35" fmla="*/ 368 h 368"/>
              <a:gd name="T36" fmla="*/ 34 w 337"/>
              <a:gd name="T37" fmla="*/ 351 h 368"/>
              <a:gd name="T38" fmla="*/ 169 w 337"/>
              <a:gd name="T39" fmla="*/ 34 h 368"/>
              <a:gd name="T40" fmla="*/ 243 w 337"/>
              <a:gd name="T41" fmla="*/ 108 h 368"/>
              <a:gd name="T42" fmla="*/ 169 w 337"/>
              <a:gd name="T43" fmla="*/ 182 h 368"/>
              <a:gd name="T44" fmla="*/ 94 w 337"/>
              <a:gd name="T45" fmla="*/ 108 h 368"/>
              <a:gd name="T46" fmla="*/ 169 w 337"/>
              <a:gd name="T47" fmla="*/ 34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37" h="368">
                <a:moveTo>
                  <a:pt x="34" y="351"/>
                </a:moveTo>
                <a:cubicBezTo>
                  <a:pt x="34" y="276"/>
                  <a:pt x="94" y="216"/>
                  <a:pt x="169" y="216"/>
                </a:cubicBezTo>
                <a:cubicBezTo>
                  <a:pt x="243" y="216"/>
                  <a:pt x="304" y="276"/>
                  <a:pt x="304" y="351"/>
                </a:cubicBezTo>
                <a:cubicBezTo>
                  <a:pt x="304" y="368"/>
                  <a:pt x="304" y="368"/>
                  <a:pt x="304" y="368"/>
                </a:cubicBezTo>
                <a:cubicBezTo>
                  <a:pt x="337" y="368"/>
                  <a:pt x="337" y="368"/>
                  <a:pt x="337" y="368"/>
                </a:cubicBezTo>
                <a:cubicBezTo>
                  <a:pt x="337" y="351"/>
                  <a:pt x="337" y="351"/>
                  <a:pt x="337" y="351"/>
                </a:cubicBezTo>
                <a:cubicBezTo>
                  <a:pt x="337" y="287"/>
                  <a:pt x="300" y="227"/>
                  <a:pt x="242" y="199"/>
                </a:cubicBezTo>
                <a:cubicBezTo>
                  <a:pt x="233" y="195"/>
                  <a:pt x="233" y="195"/>
                  <a:pt x="233" y="195"/>
                </a:cubicBezTo>
                <a:cubicBezTo>
                  <a:pt x="241" y="188"/>
                  <a:pt x="241" y="188"/>
                  <a:pt x="241" y="188"/>
                </a:cubicBezTo>
                <a:cubicBezTo>
                  <a:pt x="263" y="168"/>
                  <a:pt x="277" y="138"/>
                  <a:pt x="277" y="108"/>
                </a:cubicBezTo>
                <a:cubicBezTo>
                  <a:pt x="277" y="48"/>
                  <a:pt x="228" y="0"/>
                  <a:pt x="169" y="0"/>
                </a:cubicBezTo>
                <a:cubicBezTo>
                  <a:pt x="109" y="0"/>
                  <a:pt x="61" y="48"/>
                  <a:pt x="61" y="108"/>
                </a:cubicBezTo>
                <a:cubicBezTo>
                  <a:pt x="61" y="138"/>
                  <a:pt x="74" y="168"/>
                  <a:pt x="97" y="188"/>
                </a:cubicBezTo>
                <a:cubicBezTo>
                  <a:pt x="104" y="195"/>
                  <a:pt x="104" y="195"/>
                  <a:pt x="104" y="195"/>
                </a:cubicBezTo>
                <a:cubicBezTo>
                  <a:pt x="95" y="199"/>
                  <a:pt x="95" y="199"/>
                  <a:pt x="95" y="199"/>
                </a:cubicBezTo>
                <a:cubicBezTo>
                  <a:pt x="37" y="227"/>
                  <a:pt x="0" y="287"/>
                  <a:pt x="0" y="351"/>
                </a:cubicBezTo>
                <a:cubicBezTo>
                  <a:pt x="0" y="368"/>
                  <a:pt x="0" y="368"/>
                  <a:pt x="0" y="368"/>
                </a:cubicBezTo>
                <a:cubicBezTo>
                  <a:pt x="34" y="368"/>
                  <a:pt x="34" y="368"/>
                  <a:pt x="34" y="368"/>
                </a:cubicBezTo>
                <a:lnTo>
                  <a:pt x="34" y="351"/>
                </a:lnTo>
                <a:close/>
                <a:moveTo>
                  <a:pt x="169" y="34"/>
                </a:moveTo>
                <a:cubicBezTo>
                  <a:pt x="210" y="34"/>
                  <a:pt x="243" y="67"/>
                  <a:pt x="243" y="108"/>
                </a:cubicBezTo>
                <a:cubicBezTo>
                  <a:pt x="243" y="149"/>
                  <a:pt x="210" y="182"/>
                  <a:pt x="169" y="182"/>
                </a:cubicBezTo>
                <a:cubicBezTo>
                  <a:pt x="128" y="182"/>
                  <a:pt x="94" y="149"/>
                  <a:pt x="94" y="108"/>
                </a:cubicBezTo>
                <a:cubicBezTo>
                  <a:pt x="94" y="67"/>
                  <a:pt x="128" y="34"/>
                  <a:pt x="169" y="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AU" sz="2823" dirty="0"/>
          </a:p>
        </p:txBody>
      </p:sp>
      <p:sp>
        <p:nvSpPr>
          <p:cNvPr id="26" name="Freeform 179">
            <a:extLst>
              <a:ext uri="{FF2B5EF4-FFF2-40B4-BE49-F238E27FC236}">
                <a16:creationId xmlns:a16="http://schemas.microsoft.com/office/drawing/2014/main" id="{823C62A2-A41B-5E69-5ADE-0E32D2B6B8C0}"/>
              </a:ext>
            </a:extLst>
          </p:cNvPr>
          <p:cNvSpPr>
            <a:spLocks noEditPoints="1"/>
          </p:cNvSpPr>
          <p:nvPr/>
        </p:nvSpPr>
        <p:spPr bwMode="auto">
          <a:xfrm>
            <a:off x="3914304" y="4861418"/>
            <a:ext cx="347234" cy="335342"/>
          </a:xfrm>
          <a:custGeom>
            <a:avLst/>
            <a:gdLst>
              <a:gd name="T0" fmla="*/ 34 w 337"/>
              <a:gd name="T1" fmla="*/ 351 h 368"/>
              <a:gd name="T2" fmla="*/ 169 w 337"/>
              <a:gd name="T3" fmla="*/ 216 h 368"/>
              <a:gd name="T4" fmla="*/ 304 w 337"/>
              <a:gd name="T5" fmla="*/ 351 h 368"/>
              <a:gd name="T6" fmla="*/ 304 w 337"/>
              <a:gd name="T7" fmla="*/ 368 h 368"/>
              <a:gd name="T8" fmla="*/ 337 w 337"/>
              <a:gd name="T9" fmla="*/ 368 h 368"/>
              <a:gd name="T10" fmla="*/ 337 w 337"/>
              <a:gd name="T11" fmla="*/ 351 h 368"/>
              <a:gd name="T12" fmla="*/ 242 w 337"/>
              <a:gd name="T13" fmla="*/ 199 h 368"/>
              <a:gd name="T14" fmla="*/ 233 w 337"/>
              <a:gd name="T15" fmla="*/ 195 h 368"/>
              <a:gd name="T16" fmla="*/ 241 w 337"/>
              <a:gd name="T17" fmla="*/ 188 h 368"/>
              <a:gd name="T18" fmla="*/ 277 w 337"/>
              <a:gd name="T19" fmla="*/ 108 h 368"/>
              <a:gd name="T20" fmla="*/ 169 w 337"/>
              <a:gd name="T21" fmla="*/ 0 h 368"/>
              <a:gd name="T22" fmla="*/ 61 w 337"/>
              <a:gd name="T23" fmla="*/ 108 h 368"/>
              <a:gd name="T24" fmla="*/ 97 w 337"/>
              <a:gd name="T25" fmla="*/ 188 h 368"/>
              <a:gd name="T26" fmla="*/ 104 w 337"/>
              <a:gd name="T27" fmla="*/ 195 h 368"/>
              <a:gd name="T28" fmla="*/ 95 w 337"/>
              <a:gd name="T29" fmla="*/ 199 h 368"/>
              <a:gd name="T30" fmla="*/ 0 w 337"/>
              <a:gd name="T31" fmla="*/ 351 h 368"/>
              <a:gd name="T32" fmla="*/ 0 w 337"/>
              <a:gd name="T33" fmla="*/ 368 h 368"/>
              <a:gd name="T34" fmla="*/ 34 w 337"/>
              <a:gd name="T35" fmla="*/ 368 h 368"/>
              <a:gd name="T36" fmla="*/ 34 w 337"/>
              <a:gd name="T37" fmla="*/ 351 h 368"/>
              <a:gd name="T38" fmla="*/ 169 w 337"/>
              <a:gd name="T39" fmla="*/ 34 h 368"/>
              <a:gd name="T40" fmla="*/ 243 w 337"/>
              <a:gd name="T41" fmla="*/ 108 h 368"/>
              <a:gd name="T42" fmla="*/ 169 w 337"/>
              <a:gd name="T43" fmla="*/ 182 h 368"/>
              <a:gd name="T44" fmla="*/ 94 w 337"/>
              <a:gd name="T45" fmla="*/ 108 h 368"/>
              <a:gd name="T46" fmla="*/ 169 w 337"/>
              <a:gd name="T47" fmla="*/ 34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37" h="368">
                <a:moveTo>
                  <a:pt x="34" y="351"/>
                </a:moveTo>
                <a:cubicBezTo>
                  <a:pt x="34" y="276"/>
                  <a:pt x="94" y="216"/>
                  <a:pt x="169" y="216"/>
                </a:cubicBezTo>
                <a:cubicBezTo>
                  <a:pt x="243" y="216"/>
                  <a:pt x="304" y="276"/>
                  <a:pt x="304" y="351"/>
                </a:cubicBezTo>
                <a:cubicBezTo>
                  <a:pt x="304" y="368"/>
                  <a:pt x="304" y="368"/>
                  <a:pt x="304" y="368"/>
                </a:cubicBezTo>
                <a:cubicBezTo>
                  <a:pt x="337" y="368"/>
                  <a:pt x="337" y="368"/>
                  <a:pt x="337" y="368"/>
                </a:cubicBezTo>
                <a:cubicBezTo>
                  <a:pt x="337" y="351"/>
                  <a:pt x="337" y="351"/>
                  <a:pt x="337" y="351"/>
                </a:cubicBezTo>
                <a:cubicBezTo>
                  <a:pt x="337" y="287"/>
                  <a:pt x="300" y="227"/>
                  <a:pt x="242" y="199"/>
                </a:cubicBezTo>
                <a:cubicBezTo>
                  <a:pt x="233" y="195"/>
                  <a:pt x="233" y="195"/>
                  <a:pt x="233" y="195"/>
                </a:cubicBezTo>
                <a:cubicBezTo>
                  <a:pt x="241" y="188"/>
                  <a:pt x="241" y="188"/>
                  <a:pt x="241" y="188"/>
                </a:cubicBezTo>
                <a:cubicBezTo>
                  <a:pt x="263" y="168"/>
                  <a:pt x="277" y="138"/>
                  <a:pt x="277" y="108"/>
                </a:cubicBezTo>
                <a:cubicBezTo>
                  <a:pt x="277" y="48"/>
                  <a:pt x="228" y="0"/>
                  <a:pt x="169" y="0"/>
                </a:cubicBezTo>
                <a:cubicBezTo>
                  <a:pt x="109" y="0"/>
                  <a:pt x="61" y="48"/>
                  <a:pt x="61" y="108"/>
                </a:cubicBezTo>
                <a:cubicBezTo>
                  <a:pt x="61" y="138"/>
                  <a:pt x="74" y="168"/>
                  <a:pt x="97" y="188"/>
                </a:cubicBezTo>
                <a:cubicBezTo>
                  <a:pt x="104" y="195"/>
                  <a:pt x="104" y="195"/>
                  <a:pt x="104" y="195"/>
                </a:cubicBezTo>
                <a:cubicBezTo>
                  <a:pt x="95" y="199"/>
                  <a:pt x="95" y="199"/>
                  <a:pt x="95" y="199"/>
                </a:cubicBezTo>
                <a:cubicBezTo>
                  <a:pt x="37" y="227"/>
                  <a:pt x="0" y="287"/>
                  <a:pt x="0" y="351"/>
                </a:cubicBezTo>
                <a:cubicBezTo>
                  <a:pt x="0" y="368"/>
                  <a:pt x="0" y="368"/>
                  <a:pt x="0" y="368"/>
                </a:cubicBezTo>
                <a:cubicBezTo>
                  <a:pt x="34" y="368"/>
                  <a:pt x="34" y="368"/>
                  <a:pt x="34" y="368"/>
                </a:cubicBezTo>
                <a:lnTo>
                  <a:pt x="34" y="351"/>
                </a:lnTo>
                <a:close/>
                <a:moveTo>
                  <a:pt x="169" y="34"/>
                </a:moveTo>
                <a:cubicBezTo>
                  <a:pt x="210" y="34"/>
                  <a:pt x="243" y="67"/>
                  <a:pt x="243" y="108"/>
                </a:cubicBezTo>
                <a:cubicBezTo>
                  <a:pt x="243" y="149"/>
                  <a:pt x="210" y="182"/>
                  <a:pt x="169" y="182"/>
                </a:cubicBezTo>
                <a:cubicBezTo>
                  <a:pt x="128" y="182"/>
                  <a:pt x="94" y="149"/>
                  <a:pt x="94" y="108"/>
                </a:cubicBezTo>
                <a:cubicBezTo>
                  <a:pt x="94" y="67"/>
                  <a:pt x="128" y="34"/>
                  <a:pt x="169" y="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AU" sz="2823" dirty="0"/>
          </a:p>
        </p:txBody>
      </p:sp>
      <p:sp>
        <p:nvSpPr>
          <p:cNvPr id="28" name="Freeform 179">
            <a:extLst>
              <a:ext uri="{FF2B5EF4-FFF2-40B4-BE49-F238E27FC236}">
                <a16:creationId xmlns:a16="http://schemas.microsoft.com/office/drawing/2014/main" id="{764FD7EA-AB1A-29C9-2CBB-168D8F30747D}"/>
              </a:ext>
            </a:extLst>
          </p:cNvPr>
          <p:cNvSpPr>
            <a:spLocks noEditPoints="1"/>
          </p:cNvSpPr>
          <p:nvPr/>
        </p:nvSpPr>
        <p:spPr bwMode="auto">
          <a:xfrm>
            <a:off x="4428012" y="4860649"/>
            <a:ext cx="347234" cy="335342"/>
          </a:xfrm>
          <a:custGeom>
            <a:avLst/>
            <a:gdLst>
              <a:gd name="T0" fmla="*/ 34 w 337"/>
              <a:gd name="T1" fmla="*/ 351 h 368"/>
              <a:gd name="T2" fmla="*/ 169 w 337"/>
              <a:gd name="T3" fmla="*/ 216 h 368"/>
              <a:gd name="T4" fmla="*/ 304 w 337"/>
              <a:gd name="T5" fmla="*/ 351 h 368"/>
              <a:gd name="T6" fmla="*/ 304 w 337"/>
              <a:gd name="T7" fmla="*/ 368 h 368"/>
              <a:gd name="T8" fmla="*/ 337 w 337"/>
              <a:gd name="T9" fmla="*/ 368 h 368"/>
              <a:gd name="T10" fmla="*/ 337 w 337"/>
              <a:gd name="T11" fmla="*/ 351 h 368"/>
              <a:gd name="T12" fmla="*/ 242 w 337"/>
              <a:gd name="T13" fmla="*/ 199 h 368"/>
              <a:gd name="T14" fmla="*/ 233 w 337"/>
              <a:gd name="T15" fmla="*/ 195 h 368"/>
              <a:gd name="T16" fmla="*/ 241 w 337"/>
              <a:gd name="T17" fmla="*/ 188 h 368"/>
              <a:gd name="T18" fmla="*/ 277 w 337"/>
              <a:gd name="T19" fmla="*/ 108 h 368"/>
              <a:gd name="T20" fmla="*/ 169 w 337"/>
              <a:gd name="T21" fmla="*/ 0 h 368"/>
              <a:gd name="T22" fmla="*/ 61 w 337"/>
              <a:gd name="T23" fmla="*/ 108 h 368"/>
              <a:gd name="T24" fmla="*/ 97 w 337"/>
              <a:gd name="T25" fmla="*/ 188 h 368"/>
              <a:gd name="T26" fmla="*/ 104 w 337"/>
              <a:gd name="T27" fmla="*/ 195 h 368"/>
              <a:gd name="T28" fmla="*/ 95 w 337"/>
              <a:gd name="T29" fmla="*/ 199 h 368"/>
              <a:gd name="T30" fmla="*/ 0 w 337"/>
              <a:gd name="T31" fmla="*/ 351 h 368"/>
              <a:gd name="T32" fmla="*/ 0 w 337"/>
              <a:gd name="T33" fmla="*/ 368 h 368"/>
              <a:gd name="T34" fmla="*/ 34 w 337"/>
              <a:gd name="T35" fmla="*/ 368 h 368"/>
              <a:gd name="T36" fmla="*/ 34 w 337"/>
              <a:gd name="T37" fmla="*/ 351 h 368"/>
              <a:gd name="T38" fmla="*/ 169 w 337"/>
              <a:gd name="T39" fmla="*/ 34 h 368"/>
              <a:gd name="T40" fmla="*/ 243 w 337"/>
              <a:gd name="T41" fmla="*/ 108 h 368"/>
              <a:gd name="T42" fmla="*/ 169 w 337"/>
              <a:gd name="T43" fmla="*/ 182 h 368"/>
              <a:gd name="T44" fmla="*/ 94 w 337"/>
              <a:gd name="T45" fmla="*/ 108 h 368"/>
              <a:gd name="T46" fmla="*/ 169 w 337"/>
              <a:gd name="T47" fmla="*/ 34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37" h="368">
                <a:moveTo>
                  <a:pt x="34" y="351"/>
                </a:moveTo>
                <a:cubicBezTo>
                  <a:pt x="34" y="276"/>
                  <a:pt x="94" y="216"/>
                  <a:pt x="169" y="216"/>
                </a:cubicBezTo>
                <a:cubicBezTo>
                  <a:pt x="243" y="216"/>
                  <a:pt x="304" y="276"/>
                  <a:pt x="304" y="351"/>
                </a:cubicBezTo>
                <a:cubicBezTo>
                  <a:pt x="304" y="368"/>
                  <a:pt x="304" y="368"/>
                  <a:pt x="304" y="368"/>
                </a:cubicBezTo>
                <a:cubicBezTo>
                  <a:pt x="337" y="368"/>
                  <a:pt x="337" y="368"/>
                  <a:pt x="337" y="368"/>
                </a:cubicBezTo>
                <a:cubicBezTo>
                  <a:pt x="337" y="351"/>
                  <a:pt x="337" y="351"/>
                  <a:pt x="337" y="351"/>
                </a:cubicBezTo>
                <a:cubicBezTo>
                  <a:pt x="337" y="287"/>
                  <a:pt x="300" y="227"/>
                  <a:pt x="242" y="199"/>
                </a:cubicBezTo>
                <a:cubicBezTo>
                  <a:pt x="233" y="195"/>
                  <a:pt x="233" y="195"/>
                  <a:pt x="233" y="195"/>
                </a:cubicBezTo>
                <a:cubicBezTo>
                  <a:pt x="241" y="188"/>
                  <a:pt x="241" y="188"/>
                  <a:pt x="241" y="188"/>
                </a:cubicBezTo>
                <a:cubicBezTo>
                  <a:pt x="263" y="168"/>
                  <a:pt x="277" y="138"/>
                  <a:pt x="277" y="108"/>
                </a:cubicBezTo>
                <a:cubicBezTo>
                  <a:pt x="277" y="48"/>
                  <a:pt x="228" y="0"/>
                  <a:pt x="169" y="0"/>
                </a:cubicBezTo>
                <a:cubicBezTo>
                  <a:pt x="109" y="0"/>
                  <a:pt x="61" y="48"/>
                  <a:pt x="61" y="108"/>
                </a:cubicBezTo>
                <a:cubicBezTo>
                  <a:pt x="61" y="138"/>
                  <a:pt x="74" y="168"/>
                  <a:pt x="97" y="188"/>
                </a:cubicBezTo>
                <a:cubicBezTo>
                  <a:pt x="104" y="195"/>
                  <a:pt x="104" y="195"/>
                  <a:pt x="104" y="195"/>
                </a:cubicBezTo>
                <a:cubicBezTo>
                  <a:pt x="95" y="199"/>
                  <a:pt x="95" y="199"/>
                  <a:pt x="95" y="199"/>
                </a:cubicBezTo>
                <a:cubicBezTo>
                  <a:pt x="37" y="227"/>
                  <a:pt x="0" y="287"/>
                  <a:pt x="0" y="351"/>
                </a:cubicBezTo>
                <a:cubicBezTo>
                  <a:pt x="0" y="368"/>
                  <a:pt x="0" y="368"/>
                  <a:pt x="0" y="368"/>
                </a:cubicBezTo>
                <a:cubicBezTo>
                  <a:pt x="34" y="368"/>
                  <a:pt x="34" y="368"/>
                  <a:pt x="34" y="368"/>
                </a:cubicBezTo>
                <a:lnTo>
                  <a:pt x="34" y="351"/>
                </a:lnTo>
                <a:close/>
                <a:moveTo>
                  <a:pt x="169" y="34"/>
                </a:moveTo>
                <a:cubicBezTo>
                  <a:pt x="210" y="34"/>
                  <a:pt x="243" y="67"/>
                  <a:pt x="243" y="108"/>
                </a:cubicBezTo>
                <a:cubicBezTo>
                  <a:pt x="243" y="149"/>
                  <a:pt x="210" y="182"/>
                  <a:pt x="169" y="182"/>
                </a:cubicBezTo>
                <a:cubicBezTo>
                  <a:pt x="128" y="182"/>
                  <a:pt x="94" y="149"/>
                  <a:pt x="94" y="108"/>
                </a:cubicBezTo>
                <a:cubicBezTo>
                  <a:pt x="94" y="67"/>
                  <a:pt x="128" y="34"/>
                  <a:pt x="169" y="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AU" sz="2823" dirty="0"/>
          </a:p>
        </p:txBody>
      </p:sp>
      <p:sp>
        <p:nvSpPr>
          <p:cNvPr id="42" name="Freeform 179">
            <a:extLst>
              <a:ext uri="{FF2B5EF4-FFF2-40B4-BE49-F238E27FC236}">
                <a16:creationId xmlns:a16="http://schemas.microsoft.com/office/drawing/2014/main" id="{20F61E28-7910-F6AC-DCD9-B12564A002BA}"/>
              </a:ext>
            </a:extLst>
          </p:cNvPr>
          <p:cNvSpPr>
            <a:spLocks noEditPoints="1"/>
          </p:cNvSpPr>
          <p:nvPr/>
        </p:nvSpPr>
        <p:spPr bwMode="auto">
          <a:xfrm>
            <a:off x="4938749" y="4861418"/>
            <a:ext cx="347234" cy="335342"/>
          </a:xfrm>
          <a:custGeom>
            <a:avLst/>
            <a:gdLst>
              <a:gd name="T0" fmla="*/ 34 w 337"/>
              <a:gd name="T1" fmla="*/ 351 h 368"/>
              <a:gd name="T2" fmla="*/ 169 w 337"/>
              <a:gd name="T3" fmla="*/ 216 h 368"/>
              <a:gd name="T4" fmla="*/ 304 w 337"/>
              <a:gd name="T5" fmla="*/ 351 h 368"/>
              <a:gd name="T6" fmla="*/ 304 w 337"/>
              <a:gd name="T7" fmla="*/ 368 h 368"/>
              <a:gd name="T8" fmla="*/ 337 w 337"/>
              <a:gd name="T9" fmla="*/ 368 h 368"/>
              <a:gd name="T10" fmla="*/ 337 w 337"/>
              <a:gd name="T11" fmla="*/ 351 h 368"/>
              <a:gd name="T12" fmla="*/ 242 w 337"/>
              <a:gd name="T13" fmla="*/ 199 h 368"/>
              <a:gd name="T14" fmla="*/ 233 w 337"/>
              <a:gd name="T15" fmla="*/ 195 h 368"/>
              <a:gd name="T16" fmla="*/ 241 w 337"/>
              <a:gd name="T17" fmla="*/ 188 h 368"/>
              <a:gd name="T18" fmla="*/ 277 w 337"/>
              <a:gd name="T19" fmla="*/ 108 h 368"/>
              <a:gd name="T20" fmla="*/ 169 w 337"/>
              <a:gd name="T21" fmla="*/ 0 h 368"/>
              <a:gd name="T22" fmla="*/ 61 w 337"/>
              <a:gd name="T23" fmla="*/ 108 h 368"/>
              <a:gd name="T24" fmla="*/ 97 w 337"/>
              <a:gd name="T25" fmla="*/ 188 h 368"/>
              <a:gd name="T26" fmla="*/ 104 w 337"/>
              <a:gd name="T27" fmla="*/ 195 h 368"/>
              <a:gd name="T28" fmla="*/ 95 w 337"/>
              <a:gd name="T29" fmla="*/ 199 h 368"/>
              <a:gd name="T30" fmla="*/ 0 w 337"/>
              <a:gd name="T31" fmla="*/ 351 h 368"/>
              <a:gd name="T32" fmla="*/ 0 w 337"/>
              <a:gd name="T33" fmla="*/ 368 h 368"/>
              <a:gd name="T34" fmla="*/ 34 w 337"/>
              <a:gd name="T35" fmla="*/ 368 h 368"/>
              <a:gd name="T36" fmla="*/ 34 w 337"/>
              <a:gd name="T37" fmla="*/ 351 h 368"/>
              <a:gd name="T38" fmla="*/ 169 w 337"/>
              <a:gd name="T39" fmla="*/ 34 h 368"/>
              <a:gd name="T40" fmla="*/ 243 w 337"/>
              <a:gd name="T41" fmla="*/ 108 h 368"/>
              <a:gd name="T42" fmla="*/ 169 w 337"/>
              <a:gd name="T43" fmla="*/ 182 h 368"/>
              <a:gd name="T44" fmla="*/ 94 w 337"/>
              <a:gd name="T45" fmla="*/ 108 h 368"/>
              <a:gd name="T46" fmla="*/ 169 w 337"/>
              <a:gd name="T47" fmla="*/ 34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37" h="368">
                <a:moveTo>
                  <a:pt x="34" y="351"/>
                </a:moveTo>
                <a:cubicBezTo>
                  <a:pt x="34" y="276"/>
                  <a:pt x="94" y="216"/>
                  <a:pt x="169" y="216"/>
                </a:cubicBezTo>
                <a:cubicBezTo>
                  <a:pt x="243" y="216"/>
                  <a:pt x="304" y="276"/>
                  <a:pt x="304" y="351"/>
                </a:cubicBezTo>
                <a:cubicBezTo>
                  <a:pt x="304" y="368"/>
                  <a:pt x="304" y="368"/>
                  <a:pt x="304" y="368"/>
                </a:cubicBezTo>
                <a:cubicBezTo>
                  <a:pt x="337" y="368"/>
                  <a:pt x="337" y="368"/>
                  <a:pt x="337" y="368"/>
                </a:cubicBezTo>
                <a:cubicBezTo>
                  <a:pt x="337" y="351"/>
                  <a:pt x="337" y="351"/>
                  <a:pt x="337" y="351"/>
                </a:cubicBezTo>
                <a:cubicBezTo>
                  <a:pt x="337" y="287"/>
                  <a:pt x="300" y="227"/>
                  <a:pt x="242" y="199"/>
                </a:cubicBezTo>
                <a:cubicBezTo>
                  <a:pt x="233" y="195"/>
                  <a:pt x="233" y="195"/>
                  <a:pt x="233" y="195"/>
                </a:cubicBezTo>
                <a:cubicBezTo>
                  <a:pt x="241" y="188"/>
                  <a:pt x="241" y="188"/>
                  <a:pt x="241" y="188"/>
                </a:cubicBezTo>
                <a:cubicBezTo>
                  <a:pt x="263" y="168"/>
                  <a:pt x="277" y="138"/>
                  <a:pt x="277" y="108"/>
                </a:cubicBezTo>
                <a:cubicBezTo>
                  <a:pt x="277" y="48"/>
                  <a:pt x="228" y="0"/>
                  <a:pt x="169" y="0"/>
                </a:cubicBezTo>
                <a:cubicBezTo>
                  <a:pt x="109" y="0"/>
                  <a:pt x="61" y="48"/>
                  <a:pt x="61" y="108"/>
                </a:cubicBezTo>
                <a:cubicBezTo>
                  <a:pt x="61" y="138"/>
                  <a:pt x="74" y="168"/>
                  <a:pt x="97" y="188"/>
                </a:cubicBezTo>
                <a:cubicBezTo>
                  <a:pt x="104" y="195"/>
                  <a:pt x="104" y="195"/>
                  <a:pt x="104" y="195"/>
                </a:cubicBezTo>
                <a:cubicBezTo>
                  <a:pt x="95" y="199"/>
                  <a:pt x="95" y="199"/>
                  <a:pt x="95" y="199"/>
                </a:cubicBezTo>
                <a:cubicBezTo>
                  <a:pt x="37" y="227"/>
                  <a:pt x="0" y="287"/>
                  <a:pt x="0" y="351"/>
                </a:cubicBezTo>
                <a:cubicBezTo>
                  <a:pt x="0" y="368"/>
                  <a:pt x="0" y="368"/>
                  <a:pt x="0" y="368"/>
                </a:cubicBezTo>
                <a:cubicBezTo>
                  <a:pt x="34" y="368"/>
                  <a:pt x="34" y="368"/>
                  <a:pt x="34" y="368"/>
                </a:cubicBezTo>
                <a:lnTo>
                  <a:pt x="34" y="351"/>
                </a:lnTo>
                <a:close/>
                <a:moveTo>
                  <a:pt x="169" y="34"/>
                </a:moveTo>
                <a:cubicBezTo>
                  <a:pt x="210" y="34"/>
                  <a:pt x="243" y="67"/>
                  <a:pt x="243" y="108"/>
                </a:cubicBezTo>
                <a:cubicBezTo>
                  <a:pt x="243" y="149"/>
                  <a:pt x="210" y="182"/>
                  <a:pt x="169" y="182"/>
                </a:cubicBezTo>
                <a:cubicBezTo>
                  <a:pt x="128" y="182"/>
                  <a:pt x="94" y="149"/>
                  <a:pt x="94" y="108"/>
                </a:cubicBezTo>
                <a:cubicBezTo>
                  <a:pt x="94" y="67"/>
                  <a:pt x="128" y="34"/>
                  <a:pt x="169" y="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AU" sz="2823" dirty="0"/>
          </a:p>
        </p:txBody>
      </p:sp>
      <p:sp>
        <p:nvSpPr>
          <p:cNvPr id="43" name="Freeform 179">
            <a:extLst>
              <a:ext uri="{FF2B5EF4-FFF2-40B4-BE49-F238E27FC236}">
                <a16:creationId xmlns:a16="http://schemas.microsoft.com/office/drawing/2014/main" id="{42128BEE-8A1E-0202-E293-7EF231F31973}"/>
              </a:ext>
            </a:extLst>
          </p:cNvPr>
          <p:cNvSpPr>
            <a:spLocks noEditPoints="1"/>
          </p:cNvSpPr>
          <p:nvPr/>
        </p:nvSpPr>
        <p:spPr bwMode="auto">
          <a:xfrm>
            <a:off x="5455445" y="4860447"/>
            <a:ext cx="347234" cy="335342"/>
          </a:xfrm>
          <a:custGeom>
            <a:avLst/>
            <a:gdLst>
              <a:gd name="T0" fmla="*/ 34 w 337"/>
              <a:gd name="T1" fmla="*/ 351 h 368"/>
              <a:gd name="T2" fmla="*/ 169 w 337"/>
              <a:gd name="T3" fmla="*/ 216 h 368"/>
              <a:gd name="T4" fmla="*/ 304 w 337"/>
              <a:gd name="T5" fmla="*/ 351 h 368"/>
              <a:gd name="T6" fmla="*/ 304 w 337"/>
              <a:gd name="T7" fmla="*/ 368 h 368"/>
              <a:gd name="T8" fmla="*/ 337 w 337"/>
              <a:gd name="T9" fmla="*/ 368 h 368"/>
              <a:gd name="T10" fmla="*/ 337 w 337"/>
              <a:gd name="T11" fmla="*/ 351 h 368"/>
              <a:gd name="T12" fmla="*/ 242 w 337"/>
              <a:gd name="T13" fmla="*/ 199 h 368"/>
              <a:gd name="T14" fmla="*/ 233 w 337"/>
              <a:gd name="T15" fmla="*/ 195 h 368"/>
              <a:gd name="T16" fmla="*/ 241 w 337"/>
              <a:gd name="T17" fmla="*/ 188 h 368"/>
              <a:gd name="T18" fmla="*/ 277 w 337"/>
              <a:gd name="T19" fmla="*/ 108 h 368"/>
              <a:gd name="T20" fmla="*/ 169 w 337"/>
              <a:gd name="T21" fmla="*/ 0 h 368"/>
              <a:gd name="T22" fmla="*/ 61 w 337"/>
              <a:gd name="T23" fmla="*/ 108 h 368"/>
              <a:gd name="T24" fmla="*/ 97 w 337"/>
              <a:gd name="T25" fmla="*/ 188 h 368"/>
              <a:gd name="T26" fmla="*/ 104 w 337"/>
              <a:gd name="T27" fmla="*/ 195 h 368"/>
              <a:gd name="T28" fmla="*/ 95 w 337"/>
              <a:gd name="T29" fmla="*/ 199 h 368"/>
              <a:gd name="T30" fmla="*/ 0 w 337"/>
              <a:gd name="T31" fmla="*/ 351 h 368"/>
              <a:gd name="T32" fmla="*/ 0 w 337"/>
              <a:gd name="T33" fmla="*/ 368 h 368"/>
              <a:gd name="T34" fmla="*/ 34 w 337"/>
              <a:gd name="T35" fmla="*/ 368 h 368"/>
              <a:gd name="T36" fmla="*/ 34 w 337"/>
              <a:gd name="T37" fmla="*/ 351 h 368"/>
              <a:gd name="T38" fmla="*/ 169 w 337"/>
              <a:gd name="T39" fmla="*/ 34 h 368"/>
              <a:gd name="T40" fmla="*/ 243 w 337"/>
              <a:gd name="T41" fmla="*/ 108 h 368"/>
              <a:gd name="T42" fmla="*/ 169 w 337"/>
              <a:gd name="T43" fmla="*/ 182 h 368"/>
              <a:gd name="T44" fmla="*/ 94 w 337"/>
              <a:gd name="T45" fmla="*/ 108 h 368"/>
              <a:gd name="T46" fmla="*/ 169 w 337"/>
              <a:gd name="T47" fmla="*/ 34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37" h="368">
                <a:moveTo>
                  <a:pt x="34" y="351"/>
                </a:moveTo>
                <a:cubicBezTo>
                  <a:pt x="34" y="276"/>
                  <a:pt x="94" y="216"/>
                  <a:pt x="169" y="216"/>
                </a:cubicBezTo>
                <a:cubicBezTo>
                  <a:pt x="243" y="216"/>
                  <a:pt x="304" y="276"/>
                  <a:pt x="304" y="351"/>
                </a:cubicBezTo>
                <a:cubicBezTo>
                  <a:pt x="304" y="368"/>
                  <a:pt x="304" y="368"/>
                  <a:pt x="304" y="368"/>
                </a:cubicBezTo>
                <a:cubicBezTo>
                  <a:pt x="337" y="368"/>
                  <a:pt x="337" y="368"/>
                  <a:pt x="337" y="368"/>
                </a:cubicBezTo>
                <a:cubicBezTo>
                  <a:pt x="337" y="351"/>
                  <a:pt x="337" y="351"/>
                  <a:pt x="337" y="351"/>
                </a:cubicBezTo>
                <a:cubicBezTo>
                  <a:pt x="337" y="287"/>
                  <a:pt x="300" y="227"/>
                  <a:pt x="242" y="199"/>
                </a:cubicBezTo>
                <a:cubicBezTo>
                  <a:pt x="233" y="195"/>
                  <a:pt x="233" y="195"/>
                  <a:pt x="233" y="195"/>
                </a:cubicBezTo>
                <a:cubicBezTo>
                  <a:pt x="241" y="188"/>
                  <a:pt x="241" y="188"/>
                  <a:pt x="241" y="188"/>
                </a:cubicBezTo>
                <a:cubicBezTo>
                  <a:pt x="263" y="168"/>
                  <a:pt x="277" y="138"/>
                  <a:pt x="277" y="108"/>
                </a:cubicBezTo>
                <a:cubicBezTo>
                  <a:pt x="277" y="48"/>
                  <a:pt x="228" y="0"/>
                  <a:pt x="169" y="0"/>
                </a:cubicBezTo>
                <a:cubicBezTo>
                  <a:pt x="109" y="0"/>
                  <a:pt x="61" y="48"/>
                  <a:pt x="61" y="108"/>
                </a:cubicBezTo>
                <a:cubicBezTo>
                  <a:pt x="61" y="138"/>
                  <a:pt x="74" y="168"/>
                  <a:pt x="97" y="188"/>
                </a:cubicBezTo>
                <a:cubicBezTo>
                  <a:pt x="104" y="195"/>
                  <a:pt x="104" y="195"/>
                  <a:pt x="104" y="195"/>
                </a:cubicBezTo>
                <a:cubicBezTo>
                  <a:pt x="95" y="199"/>
                  <a:pt x="95" y="199"/>
                  <a:pt x="95" y="199"/>
                </a:cubicBezTo>
                <a:cubicBezTo>
                  <a:pt x="37" y="227"/>
                  <a:pt x="0" y="287"/>
                  <a:pt x="0" y="351"/>
                </a:cubicBezTo>
                <a:cubicBezTo>
                  <a:pt x="0" y="368"/>
                  <a:pt x="0" y="368"/>
                  <a:pt x="0" y="368"/>
                </a:cubicBezTo>
                <a:cubicBezTo>
                  <a:pt x="34" y="368"/>
                  <a:pt x="34" y="368"/>
                  <a:pt x="34" y="368"/>
                </a:cubicBezTo>
                <a:lnTo>
                  <a:pt x="34" y="351"/>
                </a:lnTo>
                <a:close/>
                <a:moveTo>
                  <a:pt x="169" y="34"/>
                </a:moveTo>
                <a:cubicBezTo>
                  <a:pt x="210" y="34"/>
                  <a:pt x="243" y="67"/>
                  <a:pt x="243" y="108"/>
                </a:cubicBezTo>
                <a:cubicBezTo>
                  <a:pt x="243" y="149"/>
                  <a:pt x="210" y="182"/>
                  <a:pt x="169" y="182"/>
                </a:cubicBezTo>
                <a:cubicBezTo>
                  <a:pt x="128" y="182"/>
                  <a:pt x="94" y="149"/>
                  <a:pt x="94" y="108"/>
                </a:cubicBezTo>
                <a:cubicBezTo>
                  <a:pt x="94" y="67"/>
                  <a:pt x="128" y="34"/>
                  <a:pt x="169" y="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AU" sz="2823" dirty="0"/>
          </a:p>
        </p:txBody>
      </p:sp>
      <p:sp>
        <p:nvSpPr>
          <p:cNvPr id="44" name="Freeform 179">
            <a:extLst>
              <a:ext uri="{FF2B5EF4-FFF2-40B4-BE49-F238E27FC236}">
                <a16:creationId xmlns:a16="http://schemas.microsoft.com/office/drawing/2014/main" id="{6C65FC60-E985-145F-6DFD-9EA9F8A9CE82}"/>
              </a:ext>
            </a:extLst>
          </p:cNvPr>
          <p:cNvSpPr>
            <a:spLocks noEditPoints="1"/>
          </p:cNvSpPr>
          <p:nvPr/>
        </p:nvSpPr>
        <p:spPr bwMode="auto">
          <a:xfrm>
            <a:off x="5966181" y="4861418"/>
            <a:ext cx="347234" cy="335342"/>
          </a:xfrm>
          <a:custGeom>
            <a:avLst/>
            <a:gdLst>
              <a:gd name="T0" fmla="*/ 34 w 337"/>
              <a:gd name="T1" fmla="*/ 351 h 368"/>
              <a:gd name="T2" fmla="*/ 169 w 337"/>
              <a:gd name="T3" fmla="*/ 216 h 368"/>
              <a:gd name="T4" fmla="*/ 304 w 337"/>
              <a:gd name="T5" fmla="*/ 351 h 368"/>
              <a:gd name="T6" fmla="*/ 304 w 337"/>
              <a:gd name="T7" fmla="*/ 368 h 368"/>
              <a:gd name="T8" fmla="*/ 337 w 337"/>
              <a:gd name="T9" fmla="*/ 368 h 368"/>
              <a:gd name="T10" fmla="*/ 337 w 337"/>
              <a:gd name="T11" fmla="*/ 351 h 368"/>
              <a:gd name="T12" fmla="*/ 242 w 337"/>
              <a:gd name="T13" fmla="*/ 199 h 368"/>
              <a:gd name="T14" fmla="*/ 233 w 337"/>
              <a:gd name="T15" fmla="*/ 195 h 368"/>
              <a:gd name="T16" fmla="*/ 241 w 337"/>
              <a:gd name="T17" fmla="*/ 188 h 368"/>
              <a:gd name="T18" fmla="*/ 277 w 337"/>
              <a:gd name="T19" fmla="*/ 108 h 368"/>
              <a:gd name="T20" fmla="*/ 169 w 337"/>
              <a:gd name="T21" fmla="*/ 0 h 368"/>
              <a:gd name="T22" fmla="*/ 61 w 337"/>
              <a:gd name="T23" fmla="*/ 108 h 368"/>
              <a:gd name="T24" fmla="*/ 97 w 337"/>
              <a:gd name="T25" fmla="*/ 188 h 368"/>
              <a:gd name="T26" fmla="*/ 104 w 337"/>
              <a:gd name="T27" fmla="*/ 195 h 368"/>
              <a:gd name="T28" fmla="*/ 95 w 337"/>
              <a:gd name="T29" fmla="*/ 199 h 368"/>
              <a:gd name="T30" fmla="*/ 0 w 337"/>
              <a:gd name="T31" fmla="*/ 351 h 368"/>
              <a:gd name="T32" fmla="*/ 0 w 337"/>
              <a:gd name="T33" fmla="*/ 368 h 368"/>
              <a:gd name="T34" fmla="*/ 34 w 337"/>
              <a:gd name="T35" fmla="*/ 368 h 368"/>
              <a:gd name="T36" fmla="*/ 34 w 337"/>
              <a:gd name="T37" fmla="*/ 351 h 368"/>
              <a:gd name="T38" fmla="*/ 169 w 337"/>
              <a:gd name="T39" fmla="*/ 34 h 368"/>
              <a:gd name="T40" fmla="*/ 243 w 337"/>
              <a:gd name="T41" fmla="*/ 108 h 368"/>
              <a:gd name="T42" fmla="*/ 169 w 337"/>
              <a:gd name="T43" fmla="*/ 182 h 368"/>
              <a:gd name="T44" fmla="*/ 94 w 337"/>
              <a:gd name="T45" fmla="*/ 108 h 368"/>
              <a:gd name="T46" fmla="*/ 169 w 337"/>
              <a:gd name="T47" fmla="*/ 34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37" h="368">
                <a:moveTo>
                  <a:pt x="34" y="351"/>
                </a:moveTo>
                <a:cubicBezTo>
                  <a:pt x="34" y="276"/>
                  <a:pt x="94" y="216"/>
                  <a:pt x="169" y="216"/>
                </a:cubicBezTo>
                <a:cubicBezTo>
                  <a:pt x="243" y="216"/>
                  <a:pt x="304" y="276"/>
                  <a:pt x="304" y="351"/>
                </a:cubicBezTo>
                <a:cubicBezTo>
                  <a:pt x="304" y="368"/>
                  <a:pt x="304" y="368"/>
                  <a:pt x="304" y="368"/>
                </a:cubicBezTo>
                <a:cubicBezTo>
                  <a:pt x="337" y="368"/>
                  <a:pt x="337" y="368"/>
                  <a:pt x="337" y="368"/>
                </a:cubicBezTo>
                <a:cubicBezTo>
                  <a:pt x="337" y="351"/>
                  <a:pt x="337" y="351"/>
                  <a:pt x="337" y="351"/>
                </a:cubicBezTo>
                <a:cubicBezTo>
                  <a:pt x="337" y="287"/>
                  <a:pt x="300" y="227"/>
                  <a:pt x="242" y="199"/>
                </a:cubicBezTo>
                <a:cubicBezTo>
                  <a:pt x="233" y="195"/>
                  <a:pt x="233" y="195"/>
                  <a:pt x="233" y="195"/>
                </a:cubicBezTo>
                <a:cubicBezTo>
                  <a:pt x="241" y="188"/>
                  <a:pt x="241" y="188"/>
                  <a:pt x="241" y="188"/>
                </a:cubicBezTo>
                <a:cubicBezTo>
                  <a:pt x="263" y="168"/>
                  <a:pt x="277" y="138"/>
                  <a:pt x="277" y="108"/>
                </a:cubicBezTo>
                <a:cubicBezTo>
                  <a:pt x="277" y="48"/>
                  <a:pt x="228" y="0"/>
                  <a:pt x="169" y="0"/>
                </a:cubicBezTo>
                <a:cubicBezTo>
                  <a:pt x="109" y="0"/>
                  <a:pt x="61" y="48"/>
                  <a:pt x="61" y="108"/>
                </a:cubicBezTo>
                <a:cubicBezTo>
                  <a:pt x="61" y="138"/>
                  <a:pt x="74" y="168"/>
                  <a:pt x="97" y="188"/>
                </a:cubicBezTo>
                <a:cubicBezTo>
                  <a:pt x="104" y="195"/>
                  <a:pt x="104" y="195"/>
                  <a:pt x="104" y="195"/>
                </a:cubicBezTo>
                <a:cubicBezTo>
                  <a:pt x="95" y="199"/>
                  <a:pt x="95" y="199"/>
                  <a:pt x="95" y="199"/>
                </a:cubicBezTo>
                <a:cubicBezTo>
                  <a:pt x="37" y="227"/>
                  <a:pt x="0" y="287"/>
                  <a:pt x="0" y="351"/>
                </a:cubicBezTo>
                <a:cubicBezTo>
                  <a:pt x="0" y="368"/>
                  <a:pt x="0" y="368"/>
                  <a:pt x="0" y="368"/>
                </a:cubicBezTo>
                <a:cubicBezTo>
                  <a:pt x="34" y="368"/>
                  <a:pt x="34" y="368"/>
                  <a:pt x="34" y="368"/>
                </a:cubicBezTo>
                <a:lnTo>
                  <a:pt x="34" y="351"/>
                </a:lnTo>
                <a:close/>
                <a:moveTo>
                  <a:pt x="169" y="34"/>
                </a:moveTo>
                <a:cubicBezTo>
                  <a:pt x="210" y="34"/>
                  <a:pt x="243" y="67"/>
                  <a:pt x="243" y="108"/>
                </a:cubicBezTo>
                <a:cubicBezTo>
                  <a:pt x="243" y="149"/>
                  <a:pt x="210" y="182"/>
                  <a:pt x="169" y="182"/>
                </a:cubicBezTo>
                <a:cubicBezTo>
                  <a:pt x="128" y="182"/>
                  <a:pt x="94" y="149"/>
                  <a:pt x="94" y="108"/>
                </a:cubicBezTo>
                <a:cubicBezTo>
                  <a:pt x="94" y="67"/>
                  <a:pt x="128" y="34"/>
                  <a:pt x="169" y="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AU" sz="2823" dirty="0"/>
          </a:p>
        </p:txBody>
      </p:sp>
      <p:sp>
        <p:nvSpPr>
          <p:cNvPr id="45" name="Freeform 179">
            <a:extLst>
              <a:ext uri="{FF2B5EF4-FFF2-40B4-BE49-F238E27FC236}">
                <a16:creationId xmlns:a16="http://schemas.microsoft.com/office/drawing/2014/main" id="{10504987-18AC-5EEF-3068-C7A1E437DDE5}"/>
              </a:ext>
            </a:extLst>
          </p:cNvPr>
          <p:cNvSpPr>
            <a:spLocks noEditPoints="1"/>
          </p:cNvSpPr>
          <p:nvPr/>
        </p:nvSpPr>
        <p:spPr bwMode="auto">
          <a:xfrm>
            <a:off x="6476918" y="4862187"/>
            <a:ext cx="347234" cy="335342"/>
          </a:xfrm>
          <a:custGeom>
            <a:avLst/>
            <a:gdLst>
              <a:gd name="T0" fmla="*/ 34 w 337"/>
              <a:gd name="T1" fmla="*/ 351 h 368"/>
              <a:gd name="T2" fmla="*/ 169 w 337"/>
              <a:gd name="T3" fmla="*/ 216 h 368"/>
              <a:gd name="T4" fmla="*/ 304 w 337"/>
              <a:gd name="T5" fmla="*/ 351 h 368"/>
              <a:gd name="T6" fmla="*/ 304 w 337"/>
              <a:gd name="T7" fmla="*/ 368 h 368"/>
              <a:gd name="T8" fmla="*/ 337 w 337"/>
              <a:gd name="T9" fmla="*/ 368 h 368"/>
              <a:gd name="T10" fmla="*/ 337 w 337"/>
              <a:gd name="T11" fmla="*/ 351 h 368"/>
              <a:gd name="T12" fmla="*/ 242 w 337"/>
              <a:gd name="T13" fmla="*/ 199 h 368"/>
              <a:gd name="T14" fmla="*/ 233 w 337"/>
              <a:gd name="T15" fmla="*/ 195 h 368"/>
              <a:gd name="T16" fmla="*/ 241 w 337"/>
              <a:gd name="T17" fmla="*/ 188 h 368"/>
              <a:gd name="T18" fmla="*/ 277 w 337"/>
              <a:gd name="T19" fmla="*/ 108 h 368"/>
              <a:gd name="T20" fmla="*/ 169 w 337"/>
              <a:gd name="T21" fmla="*/ 0 h 368"/>
              <a:gd name="T22" fmla="*/ 61 w 337"/>
              <a:gd name="T23" fmla="*/ 108 h 368"/>
              <a:gd name="T24" fmla="*/ 97 w 337"/>
              <a:gd name="T25" fmla="*/ 188 h 368"/>
              <a:gd name="T26" fmla="*/ 104 w 337"/>
              <a:gd name="T27" fmla="*/ 195 h 368"/>
              <a:gd name="T28" fmla="*/ 95 w 337"/>
              <a:gd name="T29" fmla="*/ 199 h 368"/>
              <a:gd name="T30" fmla="*/ 0 w 337"/>
              <a:gd name="T31" fmla="*/ 351 h 368"/>
              <a:gd name="T32" fmla="*/ 0 w 337"/>
              <a:gd name="T33" fmla="*/ 368 h 368"/>
              <a:gd name="T34" fmla="*/ 34 w 337"/>
              <a:gd name="T35" fmla="*/ 368 h 368"/>
              <a:gd name="T36" fmla="*/ 34 w 337"/>
              <a:gd name="T37" fmla="*/ 351 h 368"/>
              <a:gd name="T38" fmla="*/ 169 w 337"/>
              <a:gd name="T39" fmla="*/ 34 h 368"/>
              <a:gd name="T40" fmla="*/ 243 w 337"/>
              <a:gd name="T41" fmla="*/ 108 h 368"/>
              <a:gd name="T42" fmla="*/ 169 w 337"/>
              <a:gd name="T43" fmla="*/ 182 h 368"/>
              <a:gd name="T44" fmla="*/ 94 w 337"/>
              <a:gd name="T45" fmla="*/ 108 h 368"/>
              <a:gd name="T46" fmla="*/ 169 w 337"/>
              <a:gd name="T47" fmla="*/ 34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37" h="368">
                <a:moveTo>
                  <a:pt x="34" y="351"/>
                </a:moveTo>
                <a:cubicBezTo>
                  <a:pt x="34" y="276"/>
                  <a:pt x="94" y="216"/>
                  <a:pt x="169" y="216"/>
                </a:cubicBezTo>
                <a:cubicBezTo>
                  <a:pt x="243" y="216"/>
                  <a:pt x="304" y="276"/>
                  <a:pt x="304" y="351"/>
                </a:cubicBezTo>
                <a:cubicBezTo>
                  <a:pt x="304" y="368"/>
                  <a:pt x="304" y="368"/>
                  <a:pt x="304" y="368"/>
                </a:cubicBezTo>
                <a:cubicBezTo>
                  <a:pt x="337" y="368"/>
                  <a:pt x="337" y="368"/>
                  <a:pt x="337" y="368"/>
                </a:cubicBezTo>
                <a:cubicBezTo>
                  <a:pt x="337" y="351"/>
                  <a:pt x="337" y="351"/>
                  <a:pt x="337" y="351"/>
                </a:cubicBezTo>
                <a:cubicBezTo>
                  <a:pt x="337" y="287"/>
                  <a:pt x="300" y="227"/>
                  <a:pt x="242" y="199"/>
                </a:cubicBezTo>
                <a:cubicBezTo>
                  <a:pt x="233" y="195"/>
                  <a:pt x="233" y="195"/>
                  <a:pt x="233" y="195"/>
                </a:cubicBezTo>
                <a:cubicBezTo>
                  <a:pt x="241" y="188"/>
                  <a:pt x="241" y="188"/>
                  <a:pt x="241" y="188"/>
                </a:cubicBezTo>
                <a:cubicBezTo>
                  <a:pt x="263" y="168"/>
                  <a:pt x="277" y="138"/>
                  <a:pt x="277" y="108"/>
                </a:cubicBezTo>
                <a:cubicBezTo>
                  <a:pt x="277" y="48"/>
                  <a:pt x="228" y="0"/>
                  <a:pt x="169" y="0"/>
                </a:cubicBezTo>
                <a:cubicBezTo>
                  <a:pt x="109" y="0"/>
                  <a:pt x="61" y="48"/>
                  <a:pt x="61" y="108"/>
                </a:cubicBezTo>
                <a:cubicBezTo>
                  <a:pt x="61" y="138"/>
                  <a:pt x="74" y="168"/>
                  <a:pt x="97" y="188"/>
                </a:cubicBezTo>
                <a:cubicBezTo>
                  <a:pt x="104" y="195"/>
                  <a:pt x="104" y="195"/>
                  <a:pt x="104" y="195"/>
                </a:cubicBezTo>
                <a:cubicBezTo>
                  <a:pt x="95" y="199"/>
                  <a:pt x="95" y="199"/>
                  <a:pt x="95" y="199"/>
                </a:cubicBezTo>
                <a:cubicBezTo>
                  <a:pt x="37" y="227"/>
                  <a:pt x="0" y="287"/>
                  <a:pt x="0" y="351"/>
                </a:cubicBezTo>
                <a:cubicBezTo>
                  <a:pt x="0" y="368"/>
                  <a:pt x="0" y="368"/>
                  <a:pt x="0" y="368"/>
                </a:cubicBezTo>
                <a:cubicBezTo>
                  <a:pt x="34" y="368"/>
                  <a:pt x="34" y="368"/>
                  <a:pt x="34" y="368"/>
                </a:cubicBezTo>
                <a:lnTo>
                  <a:pt x="34" y="351"/>
                </a:lnTo>
                <a:close/>
                <a:moveTo>
                  <a:pt x="169" y="34"/>
                </a:moveTo>
                <a:cubicBezTo>
                  <a:pt x="210" y="34"/>
                  <a:pt x="243" y="67"/>
                  <a:pt x="243" y="108"/>
                </a:cubicBezTo>
                <a:cubicBezTo>
                  <a:pt x="243" y="149"/>
                  <a:pt x="210" y="182"/>
                  <a:pt x="169" y="182"/>
                </a:cubicBezTo>
                <a:cubicBezTo>
                  <a:pt x="128" y="182"/>
                  <a:pt x="94" y="149"/>
                  <a:pt x="94" y="108"/>
                </a:cubicBezTo>
                <a:cubicBezTo>
                  <a:pt x="94" y="67"/>
                  <a:pt x="128" y="34"/>
                  <a:pt x="169" y="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AU" sz="2823" dirty="0"/>
          </a:p>
        </p:txBody>
      </p:sp>
      <p:sp>
        <p:nvSpPr>
          <p:cNvPr id="46" name="Freeform 179">
            <a:extLst>
              <a:ext uri="{FF2B5EF4-FFF2-40B4-BE49-F238E27FC236}">
                <a16:creationId xmlns:a16="http://schemas.microsoft.com/office/drawing/2014/main" id="{16EBEDC7-B66D-AA71-BD0A-D667E2FEFD3D}"/>
              </a:ext>
            </a:extLst>
          </p:cNvPr>
          <p:cNvSpPr>
            <a:spLocks noEditPoints="1"/>
          </p:cNvSpPr>
          <p:nvPr/>
        </p:nvSpPr>
        <p:spPr bwMode="auto">
          <a:xfrm>
            <a:off x="6993614" y="4861216"/>
            <a:ext cx="347234" cy="335342"/>
          </a:xfrm>
          <a:custGeom>
            <a:avLst/>
            <a:gdLst>
              <a:gd name="T0" fmla="*/ 34 w 337"/>
              <a:gd name="T1" fmla="*/ 351 h 368"/>
              <a:gd name="T2" fmla="*/ 169 w 337"/>
              <a:gd name="T3" fmla="*/ 216 h 368"/>
              <a:gd name="T4" fmla="*/ 304 w 337"/>
              <a:gd name="T5" fmla="*/ 351 h 368"/>
              <a:gd name="T6" fmla="*/ 304 w 337"/>
              <a:gd name="T7" fmla="*/ 368 h 368"/>
              <a:gd name="T8" fmla="*/ 337 w 337"/>
              <a:gd name="T9" fmla="*/ 368 h 368"/>
              <a:gd name="T10" fmla="*/ 337 w 337"/>
              <a:gd name="T11" fmla="*/ 351 h 368"/>
              <a:gd name="T12" fmla="*/ 242 w 337"/>
              <a:gd name="T13" fmla="*/ 199 h 368"/>
              <a:gd name="T14" fmla="*/ 233 w 337"/>
              <a:gd name="T15" fmla="*/ 195 h 368"/>
              <a:gd name="T16" fmla="*/ 241 w 337"/>
              <a:gd name="T17" fmla="*/ 188 h 368"/>
              <a:gd name="T18" fmla="*/ 277 w 337"/>
              <a:gd name="T19" fmla="*/ 108 h 368"/>
              <a:gd name="T20" fmla="*/ 169 w 337"/>
              <a:gd name="T21" fmla="*/ 0 h 368"/>
              <a:gd name="T22" fmla="*/ 61 w 337"/>
              <a:gd name="T23" fmla="*/ 108 h 368"/>
              <a:gd name="T24" fmla="*/ 97 w 337"/>
              <a:gd name="T25" fmla="*/ 188 h 368"/>
              <a:gd name="T26" fmla="*/ 104 w 337"/>
              <a:gd name="T27" fmla="*/ 195 h 368"/>
              <a:gd name="T28" fmla="*/ 95 w 337"/>
              <a:gd name="T29" fmla="*/ 199 h 368"/>
              <a:gd name="T30" fmla="*/ 0 w 337"/>
              <a:gd name="T31" fmla="*/ 351 h 368"/>
              <a:gd name="T32" fmla="*/ 0 w 337"/>
              <a:gd name="T33" fmla="*/ 368 h 368"/>
              <a:gd name="T34" fmla="*/ 34 w 337"/>
              <a:gd name="T35" fmla="*/ 368 h 368"/>
              <a:gd name="T36" fmla="*/ 34 w 337"/>
              <a:gd name="T37" fmla="*/ 351 h 368"/>
              <a:gd name="T38" fmla="*/ 169 w 337"/>
              <a:gd name="T39" fmla="*/ 34 h 368"/>
              <a:gd name="T40" fmla="*/ 243 w 337"/>
              <a:gd name="T41" fmla="*/ 108 h 368"/>
              <a:gd name="T42" fmla="*/ 169 w 337"/>
              <a:gd name="T43" fmla="*/ 182 h 368"/>
              <a:gd name="T44" fmla="*/ 94 w 337"/>
              <a:gd name="T45" fmla="*/ 108 h 368"/>
              <a:gd name="T46" fmla="*/ 169 w 337"/>
              <a:gd name="T47" fmla="*/ 34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37" h="368">
                <a:moveTo>
                  <a:pt x="34" y="351"/>
                </a:moveTo>
                <a:cubicBezTo>
                  <a:pt x="34" y="276"/>
                  <a:pt x="94" y="216"/>
                  <a:pt x="169" y="216"/>
                </a:cubicBezTo>
                <a:cubicBezTo>
                  <a:pt x="243" y="216"/>
                  <a:pt x="304" y="276"/>
                  <a:pt x="304" y="351"/>
                </a:cubicBezTo>
                <a:cubicBezTo>
                  <a:pt x="304" y="368"/>
                  <a:pt x="304" y="368"/>
                  <a:pt x="304" y="368"/>
                </a:cubicBezTo>
                <a:cubicBezTo>
                  <a:pt x="337" y="368"/>
                  <a:pt x="337" y="368"/>
                  <a:pt x="337" y="368"/>
                </a:cubicBezTo>
                <a:cubicBezTo>
                  <a:pt x="337" y="351"/>
                  <a:pt x="337" y="351"/>
                  <a:pt x="337" y="351"/>
                </a:cubicBezTo>
                <a:cubicBezTo>
                  <a:pt x="337" y="287"/>
                  <a:pt x="300" y="227"/>
                  <a:pt x="242" y="199"/>
                </a:cubicBezTo>
                <a:cubicBezTo>
                  <a:pt x="233" y="195"/>
                  <a:pt x="233" y="195"/>
                  <a:pt x="233" y="195"/>
                </a:cubicBezTo>
                <a:cubicBezTo>
                  <a:pt x="241" y="188"/>
                  <a:pt x="241" y="188"/>
                  <a:pt x="241" y="188"/>
                </a:cubicBezTo>
                <a:cubicBezTo>
                  <a:pt x="263" y="168"/>
                  <a:pt x="277" y="138"/>
                  <a:pt x="277" y="108"/>
                </a:cubicBezTo>
                <a:cubicBezTo>
                  <a:pt x="277" y="48"/>
                  <a:pt x="228" y="0"/>
                  <a:pt x="169" y="0"/>
                </a:cubicBezTo>
                <a:cubicBezTo>
                  <a:pt x="109" y="0"/>
                  <a:pt x="61" y="48"/>
                  <a:pt x="61" y="108"/>
                </a:cubicBezTo>
                <a:cubicBezTo>
                  <a:pt x="61" y="138"/>
                  <a:pt x="74" y="168"/>
                  <a:pt x="97" y="188"/>
                </a:cubicBezTo>
                <a:cubicBezTo>
                  <a:pt x="104" y="195"/>
                  <a:pt x="104" y="195"/>
                  <a:pt x="104" y="195"/>
                </a:cubicBezTo>
                <a:cubicBezTo>
                  <a:pt x="95" y="199"/>
                  <a:pt x="95" y="199"/>
                  <a:pt x="95" y="199"/>
                </a:cubicBezTo>
                <a:cubicBezTo>
                  <a:pt x="37" y="227"/>
                  <a:pt x="0" y="287"/>
                  <a:pt x="0" y="351"/>
                </a:cubicBezTo>
                <a:cubicBezTo>
                  <a:pt x="0" y="368"/>
                  <a:pt x="0" y="368"/>
                  <a:pt x="0" y="368"/>
                </a:cubicBezTo>
                <a:cubicBezTo>
                  <a:pt x="34" y="368"/>
                  <a:pt x="34" y="368"/>
                  <a:pt x="34" y="368"/>
                </a:cubicBezTo>
                <a:lnTo>
                  <a:pt x="34" y="351"/>
                </a:lnTo>
                <a:close/>
                <a:moveTo>
                  <a:pt x="169" y="34"/>
                </a:moveTo>
                <a:cubicBezTo>
                  <a:pt x="210" y="34"/>
                  <a:pt x="243" y="67"/>
                  <a:pt x="243" y="108"/>
                </a:cubicBezTo>
                <a:cubicBezTo>
                  <a:pt x="243" y="149"/>
                  <a:pt x="210" y="182"/>
                  <a:pt x="169" y="182"/>
                </a:cubicBezTo>
                <a:cubicBezTo>
                  <a:pt x="128" y="182"/>
                  <a:pt x="94" y="149"/>
                  <a:pt x="94" y="108"/>
                </a:cubicBezTo>
                <a:cubicBezTo>
                  <a:pt x="94" y="67"/>
                  <a:pt x="128" y="34"/>
                  <a:pt x="169" y="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AU" sz="2823" dirty="0"/>
          </a:p>
        </p:txBody>
      </p:sp>
      <p:sp>
        <p:nvSpPr>
          <p:cNvPr id="47" name="Freeform 179">
            <a:extLst>
              <a:ext uri="{FF2B5EF4-FFF2-40B4-BE49-F238E27FC236}">
                <a16:creationId xmlns:a16="http://schemas.microsoft.com/office/drawing/2014/main" id="{34B82AC8-3A88-482C-7439-FCC0DDF9B34F}"/>
              </a:ext>
            </a:extLst>
          </p:cNvPr>
          <p:cNvSpPr>
            <a:spLocks noEditPoints="1"/>
          </p:cNvSpPr>
          <p:nvPr/>
        </p:nvSpPr>
        <p:spPr bwMode="auto">
          <a:xfrm>
            <a:off x="7507322" y="4860447"/>
            <a:ext cx="347234" cy="335342"/>
          </a:xfrm>
          <a:custGeom>
            <a:avLst/>
            <a:gdLst>
              <a:gd name="T0" fmla="*/ 34 w 337"/>
              <a:gd name="T1" fmla="*/ 351 h 368"/>
              <a:gd name="T2" fmla="*/ 169 w 337"/>
              <a:gd name="T3" fmla="*/ 216 h 368"/>
              <a:gd name="T4" fmla="*/ 304 w 337"/>
              <a:gd name="T5" fmla="*/ 351 h 368"/>
              <a:gd name="T6" fmla="*/ 304 w 337"/>
              <a:gd name="T7" fmla="*/ 368 h 368"/>
              <a:gd name="T8" fmla="*/ 337 w 337"/>
              <a:gd name="T9" fmla="*/ 368 h 368"/>
              <a:gd name="T10" fmla="*/ 337 w 337"/>
              <a:gd name="T11" fmla="*/ 351 h 368"/>
              <a:gd name="T12" fmla="*/ 242 w 337"/>
              <a:gd name="T13" fmla="*/ 199 h 368"/>
              <a:gd name="T14" fmla="*/ 233 w 337"/>
              <a:gd name="T15" fmla="*/ 195 h 368"/>
              <a:gd name="T16" fmla="*/ 241 w 337"/>
              <a:gd name="T17" fmla="*/ 188 h 368"/>
              <a:gd name="T18" fmla="*/ 277 w 337"/>
              <a:gd name="T19" fmla="*/ 108 h 368"/>
              <a:gd name="T20" fmla="*/ 169 w 337"/>
              <a:gd name="T21" fmla="*/ 0 h 368"/>
              <a:gd name="T22" fmla="*/ 61 w 337"/>
              <a:gd name="T23" fmla="*/ 108 h 368"/>
              <a:gd name="T24" fmla="*/ 97 w 337"/>
              <a:gd name="T25" fmla="*/ 188 h 368"/>
              <a:gd name="T26" fmla="*/ 104 w 337"/>
              <a:gd name="T27" fmla="*/ 195 h 368"/>
              <a:gd name="T28" fmla="*/ 95 w 337"/>
              <a:gd name="T29" fmla="*/ 199 h 368"/>
              <a:gd name="T30" fmla="*/ 0 w 337"/>
              <a:gd name="T31" fmla="*/ 351 h 368"/>
              <a:gd name="T32" fmla="*/ 0 w 337"/>
              <a:gd name="T33" fmla="*/ 368 h 368"/>
              <a:gd name="T34" fmla="*/ 34 w 337"/>
              <a:gd name="T35" fmla="*/ 368 h 368"/>
              <a:gd name="T36" fmla="*/ 34 w 337"/>
              <a:gd name="T37" fmla="*/ 351 h 368"/>
              <a:gd name="T38" fmla="*/ 169 w 337"/>
              <a:gd name="T39" fmla="*/ 34 h 368"/>
              <a:gd name="T40" fmla="*/ 243 w 337"/>
              <a:gd name="T41" fmla="*/ 108 h 368"/>
              <a:gd name="T42" fmla="*/ 169 w 337"/>
              <a:gd name="T43" fmla="*/ 182 h 368"/>
              <a:gd name="T44" fmla="*/ 94 w 337"/>
              <a:gd name="T45" fmla="*/ 108 h 368"/>
              <a:gd name="T46" fmla="*/ 169 w 337"/>
              <a:gd name="T47" fmla="*/ 34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37" h="368">
                <a:moveTo>
                  <a:pt x="34" y="351"/>
                </a:moveTo>
                <a:cubicBezTo>
                  <a:pt x="34" y="276"/>
                  <a:pt x="94" y="216"/>
                  <a:pt x="169" y="216"/>
                </a:cubicBezTo>
                <a:cubicBezTo>
                  <a:pt x="243" y="216"/>
                  <a:pt x="304" y="276"/>
                  <a:pt x="304" y="351"/>
                </a:cubicBezTo>
                <a:cubicBezTo>
                  <a:pt x="304" y="368"/>
                  <a:pt x="304" y="368"/>
                  <a:pt x="304" y="368"/>
                </a:cubicBezTo>
                <a:cubicBezTo>
                  <a:pt x="337" y="368"/>
                  <a:pt x="337" y="368"/>
                  <a:pt x="337" y="368"/>
                </a:cubicBezTo>
                <a:cubicBezTo>
                  <a:pt x="337" y="351"/>
                  <a:pt x="337" y="351"/>
                  <a:pt x="337" y="351"/>
                </a:cubicBezTo>
                <a:cubicBezTo>
                  <a:pt x="337" y="287"/>
                  <a:pt x="300" y="227"/>
                  <a:pt x="242" y="199"/>
                </a:cubicBezTo>
                <a:cubicBezTo>
                  <a:pt x="233" y="195"/>
                  <a:pt x="233" y="195"/>
                  <a:pt x="233" y="195"/>
                </a:cubicBezTo>
                <a:cubicBezTo>
                  <a:pt x="241" y="188"/>
                  <a:pt x="241" y="188"/>
                  <a:pt x="241" y="188"/>
                </a:cubicBezTo>
                <a:cubicBezTo>
                  <a:pt x="263" y="168"/>
                  <a:pt x="277" y="138"/>
                  <a:pt x="277" y="108"/>
                </a:cubicBezTo>
                <a:cubicBezTo>
                  <a:pt x="277" y="48"/>
                  <a:pt x="228" y="0"/>
                  <a:pt x="169" y="0"/>
                </a:cubicBezTo>
                <a:cubicBezTo>
                  <a:pt x="109" y="0"/>
                  <a:pt x="61" y="48"/>
                  <a:pt x="61" y="108"/>
                </a:cubicBezTo>
                <a:cubicBezTo>
                  <a:pt x="61" y="138"/>
                  <a:pt x="74" y="168"/>
                  <a:pt x="97" y="188"/>
                </a:cubicBezTo>
                <a:cubicBezTo>
                  <a:pt x="104" y="195"/>
                  <a:pt x="104" y="195"/>
                  <a:pt x="104" y="195"/>
                </a:cubicBezTo>
                <a:cubicBezTo>
                  <a:pt x="95" y="199"/>
                  <a:pt x="95" y="199"/>
                  <a:pt x="95" y="199"/>
                </a:cubicBezTo>
                <a:cubicBezTo>
                  <a:pt x="37" y="227"/>
                  <a:pt x="0" y="287"/>
                  <a:pt x="0" y="351"/>
                </a:cubicBezTo>
                <a:cubicBezTo>
                  <a:pt x="0" y="368"/>
                  <a:pt x="0" y="368"/>
                  <a:pt x="0" y="368"/>
                </a:cubicBezTo>
                <a:cubicBezTo>
                  <a:pt x="34" y="368"/>
                  <a:pt x="34" y="368"/>
                  <a:pt x="34" y="368"/>
                </a:cubicBezTo>
                <a:lnTo>
                  <a:pt x="34" y="351"/>
                </a:lnTo>
                <a:close/>
                <a:moveTo>
                  <a:pt x="169" y="34"/>
                </a:moveTo>
                <a:cubicBezTo>
                  <a:pt x="210" y="34"/>
                  <a:pt x="243" y="67"/>
                  <a:pt x="243" y="108"/>
                </a:cubicBezTo>
                <a:cubicBezTo>
                  <a:pt x="243" y="149"/>
                  <a:pt x="210" y="182"/>
                  <a:pt x="169" y="182"/>
                </a:cubicBezTo>
                <a:cubicBezTo>
                  <a:pt x="128" y="182"/>
                  <a:pt x="94" y="149"/>
                  <a:pt x="94" y="108"/>
                </a:cubicBezTo>
                <a:cubicBezTo>
                  <a:pt x="94" y="67"/>
                  <a:pt x="128" y="34"/>
                  <a:pt x="169" y="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AU" sz="2823" dirty="0"/>
          </a:p>
        </p:txBody>
      </p:sp>
      <p:sp>
        <p:nvSpPr>
          <p:cNvPr id="48" name="Freeform 179">
            <a:extLst>
              <a:ext uri="{FF2B5EF4-FFF2-40B4-BE49-F238E27FC236}">
                <a16:creationId xmlns:a16="http://schemas.microsoft.com/office/drawing/2014/main" id="{22E308E9-586E-28B9-0392-7D32F97175CE}"/>
              </a:ext>
            </a:extLst>
          </p:cNvPr>
          <p:cNvSpPr>
            <a:spLocks noEditPoints="1"/>
          </p:cNvSpPr>
          <p:nvPr/>
        </p:nvSpPr>
        <p:spPr bwMode="auto">
          <a:xfrm>
            <a:off x="8018058" y="4861216"/>
            <a:ext cx="347234" cy="335342"/>
          </a:xfrm>
          <a:custGeom>
            <a:avLst/>
            <a:gdLst>
              <a:gd name="T0" fmla="*/ 34 w 337"/>
              <a:gd name="T1" fmla="*/ 351 h 368"/>
              <a:gd name="T2" fmla="*/ 169 w 337"/>
              <a:gd name="T3" fmla="*/ 216 h 368"/>
              <a:gd name="T4" fmla="*/ 304 w 337"/>
              <a:gd name="T5" fmla="*/ 351 h 368"/>
              <a:gd name="T6" fmla="*/ 304 w 337"/>
              <a:gd name="T7" fmla="*/ 368 h 368"/>
              <a:gd name="T8" fmla="*/ 337 w 337"/>
              <a:gd name="T9" fmla="*/ 368 h 368"/>
              <a:gd name="T10" fmla="*/ 337 w 337"/>
              <a:gd name="T11" fmla="*/ 351 h 368"/>
              <a:gd name="T12" fmla="*/ 242 w 337"/>
              <a:gd name="T13" fmla="*/ 199 h 368"/>
              <a:gd name="T14" fmla="*/ 233 w 337"/>
              <a:gd name="T15" fmla="*/ 195 h 368"/>
              <a:gd name="T16" fmla="*/ 241 w 337"/>
              <a:gd name="T17" fmla="*/ 188 h 368"/>
              <a:gd name="T18" fmla="*/ 277 w 337"/>
              <a:gd name="T19" fmla="*/ 108 h 368"/>
              <a:gd name="T20" fmla="*/ 169 w 337"/>
              <a:gd name="T21" fmla="*/ 0 h 368"/>
              <a:gd name="T22" fmla="*/ 61 w 337"/>
              <a:gd name="T23" fmla="*/ 108 h 368"/>
              <a:gd name="T24" fmla="*/ 97 w 337"/>
              <a:gd name="T25" fmla="*/ 188 h 368"/>
              <a:gd name="T26" fmla="*/ 104 w 337"/>
              <a:gd name="T27" fmla="*/ 195 h 368"/>
              <a:gd name="T28" fmla="*/ 95 w 337"/>
              <a:gd name="T29" fmla="*/ 199 h 368"/>
              <a:gd name="T30" fmla="*/ 0 w 337"/>
              <a:gd name="T31" fmla="*/ 351 h 368"/>
              <a:gd name="T32" fmla="*/ 0 w 337"/>
              <a:gd name="T33" fmla="*/ 368 h 368"/>
              <a:gd name="T34" fmla="*/ 34 w 337"/>
              <a:gd name="T35" fmla="*/ 368 h 368"/>
              <a:gd name="T36" fmla="*/ 34 w 337"/>
              <a:gd name="T37" fmla="*/ 351 h 368"/>
              <a:gd name="T38" fmla="*/ 169 w 337"/>
              <a:gd name="T39" fmla="*/ 34 h 368"/>
              <a:gd name="T40" fmla="*/ 243 w 337"/>
              <a:gd name="T41" fmla="*/ 108 h 368"/>
              <a:gd name="T42" fmla="*/ 169 w 337"/>
              <a:gd name="T43" fmla="*/ 182 h 368"/>
              <a:gd name="T44" fmla="*/ 94 w 337"/>
              <a:gd name="T45" fmla="*/ 108 h 368"/>
              <a:gd name="T46" fmla="*/ 169 w 337"/>
              <a:gd name="T47" fmla="*/ 34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37" h="368">
                <a:moveTo>
                  <a:pt x="34" y="351"/>
                </a:moveTo>
                <a:cubicBezTo>
                  <a:pt x="34" y="276"/>
                  <a:pt x="94" y="216"/>
                  <a:pt x="169" y="216"/>
                </a:cubicBezTo>
                <a:cubicBezTo>
                  <a:pt x="243" y="216"/>
                  <a:pt x="304" y="276"/>
                  <a:pt x="304" y="351"/>
                </a:cubicBezTo>
                <a:cubicBezTo>
                  <a:pt x="304" y="368"/>
                  <a:pt x="304" y="368"/>
                  <a:pt x="304" y="368"/>
                </a:cubicBezTo>
                <a:cubicBezTo>
                  <a:pt x="337" y="368"/>
                  <a:pt x="337" y="368"/>
                  <a:pt x="337" y="368"/>
                </a:cubicBezTo>
                <a:cubicBezTo>
                  <a:pt x="337" y="351"/>
                  <a:pt x="337" y="351"/>
                  <a:pt x="337" y="351"/>
                </a:cubicBezTo>
                <a:cubicBezTo>
                  <a:pt x="337" y="287"/>
                  <a:pt x="300" y="227"/>
                  <a:pt x="242" y="199"/>
                </a:cubicBezTo>
                <a:cubicBezTo>
                  <a:pt x="233" y="195"/>
                  <a:pt x="233" y="195"/>
                  <a:pt x="233" y="195"/>
                </a:cubicBezTo>
                <a:cubicBezTo>
                  <a:pt x="241" y="188"/>
                  <a:pt x="241" y="188"/>
                  <a:pt x="241" y="188"/>
                </a:cubicBezTo>
                <a:cubicBezTo>
                  <a:pt x="263" y="168"/>
                  <a:pt x="277" y="138"/>
                  <a:pt x="277" y="108"/>
                </a:cubicBezTo>
                <a:cubicBezTo>
                  <a:pt x="277" y="48"/>
                  <a:pt x="228" y="0"/>
                  <a:pt x="169" y="0"/>
                </a:cubicBezTo>
                <a:cubicBezTo>
                  <a:pt x="109" y="0"/>
                  <a:pt x="61" y="48"/>
                  <a:pt x="61" y="108"/>
                </a:cubicBezTo>
                <a:cubicBezTo>
                  <a:pt x="61" y="138"/>
                  <a:pt x="74" y="168"/>
                  <a:pt x="97" y="188"/>
                </a:cubicBezTo>
                <a:cubicBezTo>
                  <a:pt x="104" y="195"/>
                  <a:pt x="104" y="195"/>
                  <a:pt x="104" y="195"/>
                </a:cubicBezTo>
                <a:cubicBezTo>
                  <a:pt x="95" y="199"/>
                  <a:pt x="95" y="199"/>
                  <a:pt x="95" y="199"/>
                </a:cubicBezTo>
                <a:cubicBezTo>
                  <a:pt x="37" y="227"/>
                  <a:pt x="0" y="287"/>
                  <a:pt x="0" y="351"/>
                </a:cubicBezTo>
                <a:cubicBezTo>
                  <a:pt x="0" y="368"/>
                  <a:pt x="0" y="368"/>
                  <a:pt x="0" y="368"/>
                </a:cubicBezTo>
                <a:cubicBezTo>
                  <a:pt x="34" y="368"/>
                  <a:pt x="34" y="368"/>
                  <a:pt x="34" y="368"/>
                </a:cubicBezTo>
                <a:lnTo>
                  <a:pt x="34" y="351"/>
                </a:lnTo>
                <a:close/>
                <a:moveTo>
                  <a:pt x="169" y="34"/>
                </a:moveTo>
                <a:cubicBezTo>
                  <a:pt x="210" y="34"/>
                  <a:pt x="243" y="67"/>
                  <a:pt x="243" y="108"/>
                </a:cubicBezTo>
                <a:cubicBezTo>
                  <a:pt x="243" y="149"/>
                  <a:pt x="210" y="182"/>
                  <a:pt x="169" y="182"/>
                </a:cubicBezTo>
                <a:cubicBezTo>
                  <a:pt x="128" y="182"/>
                  <a:pt x="94" y="149"/>
                  <a:pt x="94" y="108"/>
                </a:cubicBezTo>
                <a:cubicBezTo>
                  <a:pt x="94" y="67"/>
                  <a:pt x="128" y="34"/>
                  <a:pt x="169" y="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AU" sz="2823" dirty="0"/>
          </a:p>
        </p:txBody>
      </p:sp>
      <p:sp>
        <p:nvSpPr>
          <p:cNvPr id="49" name="Freeform 179">
            <a:extLst>
              <a:ext uri="{FF2B5EF4-FFF2-40B4-BE49-F238E27FC236}">
                <a16:creationId xmlns:a16="http://schemas.microsoft.com/office/drawing/2014/main" id="{B84918BE-DB69-CB84-CC18-EF047013F516}"/>
              </a:ext>
            </a:extLst>
          </p:cNvPr>
          <p:cNvSpPr>
            <a:spLocks noEditPoints="1"/>
          </p:cNvSpPr>
          <p:nvPr/>
        </p:nvSpPr>
        <p:spPr bwMode="auto">
          <a:xfrm>
            <a:off x="8534754" y="4860245"/>
            <a:ext cx="347234" cy="335342"/>
          </a:xfrm>
          <a:custGeom>
            <a:avLst/>
            <a:gdLst>
              <a:gd name="T0" fmla="*/ 34 w 337"/>
              <a:gd name="T1" fmla="*/ 351 h 368"/>
              <a:gd name="T2" fmla="*/ 169 w 337"/>
              <a:gd name="T3" fmla="*/ 216 h 368"/>
              <a:gd name="T4" fmla="*/ 304 w 337"/>
              <a:gd name="T5" fmla="*/ 351 h 368"/>
              <a:gd name="T6" fmla="*/ 304 w 337"/>
              <a:gd name="T7" fmla="*/ 368 h 368"/>
              <a:gd name="T8" fmla="*/ 337 w 337"/>
              <a:gd name="T9" fmla="*/ 368 h 368"/>
              <a:gd name="T10" fmla="*/ 337 w 337"/>
              <a:gd name="T11" fmla="*/ 351 h 368"/>
              <a:gd name="T12" fmla="*/ 242 w 337"/>
              <a:gd name="T13" fmla="*/ 199 h 368"/>
              <a:gd name="T14" fmla="*/ 233 w 337"/>
              <a:gd name="T15" fmla="*/ 195 h 368"/>
              <a:gd name="T16" fmla="*/ 241 w 337"/>
              <a:gd name="T17" fmla="*/ 188 h 368"/>
              <a:gd name="T18" fmla="*/ 277 w 337"/>
              <a:gd name="T19" fmla="*/ 108 h 368"/>
              <a:gd name="T20" fmla="*/ 169 w 337"/>
              <a:gd name="T21" fmla="*/ 0 h 368"/>
              <a:gd name="T22" fmla="*/ 61 w 337"/>
              <a:gd name="T23" fmla="*/ 108 h 368"/>
              <a:gd name="T24" fmla="*/ 97 w 337"/>
              <a:gd name="T25" fmla="*/ 188 h 368"/>
              <a:gd name="T26" fmla="*/ 104 w 337"/>
              <a:gd name="T27" fmla="*/ 195 h 368"/>
              <a:gd name="T28" fmla="*/ 95 w 337"/>
              <a:gd name="T29" fmla="*/ 199 h 368"/>
              <a:gd name="T30" fmla="*/ 0 w 337"/>
              <a:gd name="T31" fmla="*/ 351 h 368"/>
              <a:gd name="T32" fmla="*/ 0 w 337"/>
              <a:gd name="T33" fmla="*/ 368 h 368"/>
              <a:gd name="T34" fmla="*/ 34 w 337"/>
              <a:gd name="T35" fmla="*/ 368 h 368"/>
              <a:gd name="T36" fmla="*/ 34 w 337"/>
              <a:gd name="T37" fmla="*/ 351 h 368"/>
              <a:gd name="T38" fmla="*/ 169 w 337"/>
              <a:gd name="T39" fmla="*/ 34 h 368"/>
              <a:gd name="T40" fmla="*/ 243 w 337"/>
              <a:gd name="T41" fmla="*/ 108 h 368"/>
              <a:gd name="T42" fmla="*/ 169 w 337"/>
              <a:gd name="T43" fmla="*/ 182 h 368"/>
              <a:gd name="T44" fmla="*/ 94 w 337"/>
              <a:gd name="T45" fmla="*/ 108 h 368"/>
              <a:gd name="T46" fmla="*/ 169 w 337"/>
              <a:gd name="T47" fmla="*/ 34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37" h="368">
                <a:moveTo>
                  <a:pt x="34" y="351"/>
                </a:moveTo>
                <a:cubicBezTo>
                  <a:pt x="34" y="276"/>
                  <a:pt x="94" y="216"/>
                  <a:pt x="169" y="216"/>
                </a:cubicBezTo>
                <a:cubicBezTo>
                  <a:pt x="243" y="216"/>
                  <a:pt x="304" y="276"/>
                  <a:pt x="304" y="351"/>
                </a:cubicBezTo>
                <a:cubicBezTo>
                  <a:pt x="304" y="368"/>
                  <a:pt x="304" y="368"/>
                  <a:pt x="304" y="368"/>
                </a:cubicBezTo>
                <a:cubicBezTo>
                  <a:pt x="337" y="368"/>
                  <a:pt x="337" y="368"/>
                  <a:pt x="337" y="368"/>
                </a:cubicBezTo>
                <a:cubicBezTo>
                  <a:pt x="337" y="351"/>
                  <a:pt x="337" y="351"/>
                  <a:pt x="337" y="351"/>
                </a:cubicBezTo>
                <a:cubicBezTo>
                  <a:pt x="337" y="287"/>
                  <a:pt x="300" y="227"/>
                  <a:pt x="242" y="199"/>
                </a:cubicBezTo>
                <a:cubicBezTo>
                  <a:pt x="233" y="195"/>
                  <a:pt x="233" y="195"/>
                  <a:pt x="233" y="195"/>
                </a:cubicBezTo>
                <a:cubicBezTo>
                  <a:pt x="241" y="188"/>
                  <a:pt x="241" y="188"/>
                  <a:pt x="241" y="188"/>
                </a:cubicBezTo>
                <a:cubicBezTo>
                  <a:pt x="263" y="168"/>
                  <a:pt x="277" y="138"/>
                  <a:pt x="277" y="108"/>
                </a:cubicBezTo>
                <a:cubicBezTo>
                  <a:pt x="277" y="48"/>
                  <a:pt x="228" y="0"/>
                  <a:pt x="169" y="0"/>
                </a:cubicBezTo>
                <a:cubicBezTo>
                  <a:pt x="109" y="0"/>
                  <a:pt x="61" y="48"/>
                  <a:pt x="61" y="108"/>
                </a:cubicBezTo>
                <a:cubicBezTo>
                  <a:pt x="61" y="138"/>
                  <a:pt x="74" y="168"/>
                  <a:pt x="97" y="188"/>
                </a:cubicBezTo>
                <a:cubicBezTo>
                  <a:pt x="104" y="195"/>
                  <a:pt x="104" y="195"/>
                  <a:pt x="104" y="195"/>
                </a:cubicBezTo>
                <a:cubicBezTo>
                  <a:pt x="95" y="199"/>
                  <a:pt x="95" y="199"/>
                  <a:pt x="95" y="199"/>
                </a:cubicBezTo>
                <a:cubicBezTo>
                  <a:pt x="37" y="227"/>
                  <a:pt x="0" y="287"/>
                  <a:pt x="0" y="351"/>
                </a:cubicBezTo>
                <a:cubicBezTo>
                  <a:pt x="0" y="368"/>
                  <a:pt x="0" y="368"/>
                  <a:pt x="0" y="368"/>
                </a:cubicBezTo>
                <a:cubicBezTo>
                  <a:pt x="34" y="368"/>
                  <a:pt x="34" y="368"/>
                  <a:pt x="34" y="368"/>
                </a:cubicBezTo>
                <a:lnTo>
                  <a:pt x="34" y="351"/>
                </a:lnTo>
                <a:close/>
                <a:moveTo>
                  <a:pt x="169" y="34"/>
                </a:moveTo>
                <a:cubicBezTo>
                  <a:pt x="210" y="34"/>
                  <a:pt x="243" y="67"/>
                  <a:pt x="243" y="108"/>
                </a:cubicBezTo>
                <a:cubicBezTo>
                  <a:pt x="243" y="149"/>
                  <a:pt x="210" y="182"/>
                  <a:pt x="169" y="182"/>
                </a:cubicBezTo>
                <a:cubicBezTo>
                  <a:pt x="128" y="182"/>
                  <a:pt x="94" y="149"/>
                  <a:pt x="94" y="108"/>
                </a:cubicBezTo>
                <a:cubicBezTo>
                  <a:pt x="94" y="67"/>
                  <a:pt x="128" y="34"/>
                  <a:pt x="169" y="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AU" sz="2823" dirty="0"/>
          </a:p>
        </p:txBody>
      </p:sp>
      <p:sp>
        <p:nvSpPr>
          <p:cNvPr id="50" name="Freeform 179">
            <a:extLst>
              <a:ext uri="{FF2B5EF4-FFF2-40B4-BE49-F238E27FC236}">
                <a16:creationId xmlns:a16="http://schemas.microsoft.com/office/drawing/2014/main" id="{B60D9FF7-ED41-59A9-84DB-3DC4A68E5195}"/>
              </a:ext>
            </a:extLst>
          </p:cNvPr>
          <p:cNvSpPr>
            <a:spLocks noEditPoints="1"/>
          </p:cNvSpPr>
          <p:nvPr/>
        </p:nvSpPr>
        <p:spPr bwMode="auto">
          <a:xfrm>
            <a:off x="9038637" y="4861216"/>
            <a:ext cx="347234" cy="335342"/>
          </a:xfrm>
          <a:custGeom>
            <a:avLst/>
            <a:gdLst>
              <a:gd name="T0" fmla="*/ 34 w 337"/>
              <a:gd name="T1" fmla="*/ 351 h 368"/>
              <a:gd name="T2" fmla="*/ 169 w 337"/>
              <a:gd name="T3" fmla="*/ 216 h 368"/>
              <a:gd name="T4" fmla="*/ 304 w 337"/>
              <a:gd name="T5" fmla="*/ 351 h 368"/>
              <a:gd name="T6" fmla="*/ 304 w 337"/>
              <a:gd name="T7" fmla="*/ 368 h 368"/>
              <a:gd name="T8" fmla="*/ 337 w 337"/>
              <a:gd name="T9" fmla="*/ 368 h 368"/>
              <a:gd name="T10" fmla="*/ 337 w 337"/>
              <a:gd name="T11" fmla="*/ 351 h 368"/>
              <a:gd name="T12" fmla="*/ 242 w 337"/>
              <a:gd name="T13" fmla="*/ 199 h 368"/>
              <a:gd name="T14" fmla="*/ 233 w 337"/>
              <a:gd name="T15" fmla="*/ 195 h 368"/>
              <a:gd name="T16" fmla="*/ 241 w 337"/>
              <a:gd name="T17" fmla="*/ 188 h 368"/>
              <a:gd name="T18" fmla="*/ 277 w 337"/>
              <a:gd name="T19" fmla="*/ 108 h 368"/>
              <a:gd name="T20" fmla="*/ 169 w 337"/>
              <a:gd name="T21" fmla="*/ 0 h 368"/>
              <a:gd name="T22" fmla="*/ 61 w 337"/>
              <a:gd name="T23" fmla="*/ 108 h 368"/>
              <a:gd name="T24" fmla="*/ 97 w 337"/>
              <a:gd name="T25" fmla="*/ 188 h 368"/>
              <a:gd name="T26" fmla="*/ 104 w 337"/>
              <a:gd name="T27" fmla="*/ 195 h 368"/>
              <a:gd name="T28" fmla="*/ 95 w 337"/>
              <a:gd name="T29" fmla="*/ 199 h 368"/>
              <a:gd name="T30" fmla="*/ 0 w 337"/>
              <a:gd name="T31" fmla="*/ 351 h 368"/>
              <a:gd name="T32" fmla="*/ 0 w 337"/>
              <a:gd name="T33" fmla="*/ 368 h 368"/>
              <a:gd name="T34" fmla="*/ 34 w 337"/>
              <a:gd name="T35" fmla="*/ 368 h 368"/>
              <a:gd name="T36" fmla="*/ 34 w 337"/>
              <a:gd name="T37" fmla="*/ 351 h 368"/>
              <a:gd name="T38" fmla="*/ 169 w 337"/>
              <a:gd name="T39" fmla="*/ 34 h 368"/>
              <a:gd name="T40" fmla="*/ 243 w 337"/>
              <a:gd name="T41" fmla="*/ 108 h 368"/>
              <a:gd name="T42" fmla="*/ 169 w 337"/>
              <a:gd name="T43" fmla="*/ 182 h 368"/>
              <a:gd name="T44" fmla="*/ 94 w 337"/>
              <a:gd name="T45" fmla="*/ 108 h 368"/>
              <a:gd name="T46" fmla="*/ 169 w 337"/>
              <a:gd name="T47" fmla="*/ 34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37" h="368">
                <a:moveTo>
                  <a:pt x="34" y="351"/>
                </a:moveTo>
                <a:cubicBezTo>
                  <a:pt x="34" y="276"/>
                  <a:pt x="94" y="216"/>
                  <a:pt x="169" y="216"/>
                </a:cubicBezTo>
                <a:cubicBezTo>
                  <a:pt x="243" y="216"/>
                  <a:pt x="304" y="276"/>
                  <a:pt x="304" y="351"/>
                </a:cubicBezTo>
                <a:cubicBezTo>
                  <a:pt x="304" y="368"/>
                  <a:pt x="304" y="368"/>
                  <a:pt x="304" y="368"/>
                </a:cubicBezTo>
                <a:cubicBezTo>
                  <a:pt x="337" y="368"/>
                  <a:pt x="337" y="368"/>
                  <a:pt x="337" y="368"/>
                </a:cubicBezTo>
                <a:cubicBezTo>
                  <a:pt x="337" y="351"/>
                  <a:pt x="337" y="351"/>
                  <a:pt x="337" y="351"/>
                </a:cubicBezTo>
                <a:cubicBezTo>
                  <a:pt x="337" y="287"/>
                  <a:pt x="300" y="227"/>
                  <a:pt x="242" y="199"/>
                </a:cubicBezTo>
                <a:cubicBezTo>
                  <a:pt x="233" y="195"/>
                  <a:pt x="233" y="195"/>
                  <a:pt x="233" y="195"/>
                </a:cubicBezTo>
                <a:cubicBezTo>
                  <a:pt x="241" y="188"/>
                  <a:pt x="241" y="188"/>
                  <a:pt x="241" y="188"/>
                </a:cubicBezTo>
                <a:cubicBezTo>
                  <a:pt x="263" y="168"/>
                  <a:pt x="277" y="138"/>
                  <a:pt x="277" y="108"/>
                </a:cubicBezTo>
                <a:cubicBezTo>
                  <a:pt x="277" y="48"/>
                  <a:pt x="228" y="0"/>
                  <a:pt x="169" y="0"/>
                </a:cubicBezTo>
                <a:cubicBezTo>
                  <a:pt x="109" y="0"/>
                  <a:pt x="61" y="48"/>
                  <a:pt x="61" y="108"/>
                </a:cubicBezTo>
                <a:cubicBezTo>
                  <a:pt x="61" y="138"/>
                  <a:pt x="74" y="168"/>
                  <a:pt x="97" y="188"/>
                </a:cubicBezTo>
                <a:cubicBezTo>
                  <a:pt x="104" y="195"/>
                  <a:pt x="104" y="195"/>
                  <a:pt x="104" y="195"/>
                </a:cubicBezTo>
                <a:cubicBezTo>
                  <a:pt x="95" y="199"/>
                  <a:pt x="95" y="199"/>
                  <a:pt x="95" y="199"/>
                </a:cubicBezTo>
                <a:cubicBezTo>
                  <a:pt x="37" y="227"/>
                  <a:pt x="0" y="287"/>
                  <a:pt x="0" y="351"/>
                </a:cubicBezTo>
                <a:cubicBezTo>
                  <a:pt x="0" y="368"/>
                  <a:pt x="0" y="368"/>
                  <a:pt x="0" y="368"/>
                </a:cubicBezTo>
                <a:cubicBezTo>
                  <a:pt x="34" y="368"/>
                  <a:pt x="34" y="368"/>
                  <a:pt x="34" y="368"/>
                </a:cubicBezTo>
                <a:lnTo>
                  <a:pt x="34" y="351"/>
                </a:lnTo>
                <a:close/>
                <a:moveTo>
                  <a:pt x="169" y="34"/>
                </a:moveTo>
                <a:cubicBezTo>
                  <a:pt x="210" y="34"/>
                  <a:pt x="243" y="67"/>
                  <a:pt x="243" y="108"/>
                </a:cubicBezTo>
                <a:cubicBezTo>
                  <a:pt x="243" y="149"/>
                  <a:pt x="210" y="182"/>
                  <a:pt x="169" y="182"/>
                </a:cubicBezTo>
                <a:cubicBezTo>
                  <a:pt x="128" y="182"/>
                  <a:pt x="94" y="149"/>
                  <a:pt x="94" y="108"/>
                </a:cubicBezTo>
                <a:cubicBezTo>
                  <a:pt x="94" y="67"/>
                  <a:pt x="128" y="34"/>
                  <a:pt x="169" y="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AU" sz="2823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403D17-D4F3-3253-8C20-8EB28D30B280}"/>
              </a:ext>
            </a:extLst>
          </p:cNvPr>
          <p:cNvSpPr txBox="1"/>
          <p:nvPr/>
        </p:nvSpPr>
        <p:spPr>
          <a:xfrm>
            <a:off x="1380215" y="3150250"/>
            <a:ext cx="9426541" cy="73866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ctr"/>
            <a:r>
              <a:rPr lang="en-AU" sz="2400" b="1" dirty="0">
                <a:solidFill>
                  <a:schemeClr val="accent2"/>
                </a:solidFill>
              </a:rPr>
              <a:t>This method of value stream development combines very different types of expertise to create deep and well-targeted insights.</a:t>
            </a:r>
          </a:p>
        </p:txBody>
      </p:sp>
    </p:spTree>
    <p:extLst>
      <p:ext uri="{BB962C8B-B14F-4D97-AF65-F5344CB8AC3E}">
        <p14:creationId xmlns:p14="http://schemas.microsoft.com/office/powerpoint/2010/main" val="1725155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5D2075A0-1BF4-B29E-1FCE-03BA3F421AD5}"/>
              </a:ext>
            </a:extLst>
          </p:cNvPr>
          <p:cNvSpPr txBox="1"/>
          <p:nvPr/>
        </p:nvSpPr>
        <p:spPr>
          <a:xfrm>
            <a:off x="0" y="-2946"/>
            <a:ext cx="12192000" cy="3693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ctr"/>
            <a:r>
              <a:rPr lang="en-AU" sz="2400" b="1" dirty="0">
                <a:solidFill>
                  <a:schemeClr val="accent2"/>
                </a:solidFill>
              </a:rPr>
              <a:t>Skilled Migrant Journey – Connecting to “Apply for Service”</a:t>
            </a:r>
          </a:p>
        </p:txBody>
      </p:sp>
      <p:pic>
        <p:nvPicPr>
          <p:cNvPr id="26" name="Graphic 25" descr="Man outline">
            <a:extLst>
              <a:ext uri="{FF2B5EF4-FFF2-40B4-BE49-F238E27FC236}">
                <a16:creationId xmlns:a16="http://schemas.microsoft.com/office/drawing/2014/main" id="{44868B88-B180-E9C8-C9F6-7939A6BCF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2603" y="3332216"/>
            <a:ext cx="558110" cy="558110"/>
          </a:xfrm>
          <a:prstGeom prst="rect">
            <a:avLst/>
          </a:prstGeom>
        </p:spPr>
      </p:pic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CC0A5C74-B0AD-F5C5-6E61-8B39D71B6A29}"/>
              </a:ext>
            </a:extLst>
          </p:cNvPr>
          <p:cNvSpPr/>
          <p:nvPr/>
        </p:nvSpPr>
        <p:spPr>
          <a:xfrm>
            <a:off x="1288986" y="1327578"/>
            <a:ext cx="1477871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Discover and Research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755B56E8-B5C2-69C1-D33B-7DAB690EA2F1}"/>
              </a:ext>
            </a:extLst>
          </p:cNvPr>
          <p:cNvSpPr/>
          <p:nvPr/>
        </p:nvSpPr>
        <p:spPr>
          <a:xfrm>
            <a:off x="2838714" y="1327578"/>
            <a:ext cx="1477871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Nominate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A417071F-3D5E-C56F-E2A8-A5ED8E55D714}"/>
              </a:ext>
            </a:extLst>
          </p:cNvPr>
          <p:cNvSpPr/>
          <p:nvPr/>
        </p:nvSpPr>
        <p:spPr>
          <a:xfrm>
            <a:off x="4388442" y="1327578"/>
            <a:ext cx="1477871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Submit application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831BE17D-4914-4B7A-0127-98E0E6301DF6}"/>
              </a:ext>
            </a:extLst>
          </p:cNvPr>
          <p:cNvSpPr/>
          <p:nvPr/>
        </p:nvSpPr>
        <p:spPr>
          <a:xfrm>
            <a:off x="5938170" y="1327578"/>
            <a:ext cx="1477871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Move to Australia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C968AA30-9E2A-6221-3B25-452B9D9E65BA}"/>
              </a:ext>
            </a:extLst>
          </p:cNvPr>
          <p:cNvSpPr/>
          <p:nvPr/>
        </p:nvSpPr>
        <p:spPr>
          <a:xfrm>
            <a:off x="7487898" y="1327578"/>
            <a:ext cx="1477871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Settle</a:t>
            </a:r>
          </a:p>
        </p:txBody>
      </p:sp>
      <p:pic>
        <p:nvPicPr>
          <p:cNvPr id="35" name="Graphic 34" descr="Man outline">
            <a:extLst>
              <a:ext uri="{FF2B5EF4-FFF2-40B4-BE49-F238E27FC236}">
                <a16:creationId xmlns:a16="http://schemas.microsoft.com/office/drawing/2014/main" id="{30AD73B3-BED0-A179-5F07-A444E37A3E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3163" y="1274392"/>
            <a:ext cx="558110" cy="558110"/>
          </a:xfrm>
          <a:prstGeom prst="rect">
            <a:avLst/>
          </a:prstGeom>
        </p:spPr>
      </p:pic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4A12BF4F-DB5B-45FF-4673-EF7465F7DE6E}"/>
              </a:ext>
            </a:extLst>
          </p:cNvPr>
          <p:cNvSpPr/>
          <p:nvPr/>
        </p:nvSpPr>
        <p:spPr>
          <a:xfrm>
            <a:off x="9037626" y="1327578"/>
            <a:ext cx="1477871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Live in Australia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E05B6F2A-9E48-4BEB-1486-7A2D26C60B14}"/>
              </a:ext>
            </a:extLst>
          </p:cNvPr>
          <p:cNvSpPr/>
          <p:nvPr/>
        </p:nvSpPr>
        <p:spPr>
          <a:xfrm>
            <a:off x="10587356" y="1327578"/>
            <a:ext cx="1477871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Decide to stay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723A562-250E-F797-474A-E260FE3589E0}"/>
              </a:ext>
            </a:extLst>
          </p:cNvPr>
          <p:cNvCxnSpPr>
            <a:cxnSpLocks/>
            <a:stCxn id="34" idx="2"/>
            <a:endCxn id="15" idx="0"/>
          </p:cNvCxnSpPr>
          <p:nvPr/>
        </p:nvCxnSpPr>
        <p:spPr>
          <a:xfrm flipH="1">
            <a:off x="2241399" y="1779316"/>
            <a:ext cx="5985435" cy="16264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2B26C69-529D-2EA2-9E4B-58D4CE997200}"/>
              </a:ext>
            </a:extLst>
          </p:cNvPr>
          <p:cNvCxnSpPr>
            <a:cxnSpLocks/>
            <a:stCxn id="34" idx="2"/>
            <a:endCxn id="16" idx="0"/>
          </p:cNvCxnSpPr>
          <p:nvPr/>
        </p:nvCxnSpPr>
        <p:spPr>
          <a:xfrm flipH="1">
            <a:off x="4370263" y="1779316"/>
            <a:ext cx="3856571" cy="16264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F72BDAD-7300-676A-BFFB-BE59A723C36E}"/>
              </a:ext>
            </a:extLst>
          </p:cNvPr>
          <p:cNvCxnSpPr>
            <a:cxnSpLocks/>
            <a:stCxn id="34" idx="2"/>
            <a:endCxn id="17" idx="0"/>
          </p:cNvCxnSpPr>
          <p:nvPr/>
        </p:nvCxnSpPr>
        <p:spPr>
          <a:xfrm flipH="1">
            <a:off x="6499127" y="1779316"/>
            <a:ext cx="1727707" cy="16264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2DAFF0F-A7D4-8DBC-3E0B-4C3AB9F58909}"/>
              </a:ext>
            </a:extLst>
          </p:cNvPr>
          <p:cNvCxnSpPr>
            <a:cxnSpLocks/>
            <a:stCxn id="34" idx="2"/>
            <a:endCxn id="19" idx="0"/>
          </p:cNvCxnSpPr>
          <p:nvPr/>
        </p:nvCxnSpPr>
        <p:spPr>
          <a:xfrm>
            <a:off x="8226834" y="1779316"/>
            <a:ext cx="401157" cy="16264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A12B3BF-A0B9-7F53-D150-3A84A30F7CDB}"/>
              </a:ext>
            </a:extLst>
          </p:cNvPr>
          <p:cNvCxnSpPr>
            <a:cxnSpLocks/>
            <a:stCxn id="34" idx="2"/>
            <a:endCxn id="20" idx="0"/>
          </p:cNvCxnSpPr>
          <p:nvPr/>
        </p:nvCxnSpPr>
        <p:spPr>
          <a:xfrm>
            <a:off x="8226834" y="1779316"/>
            <a:ext cx="2530021" cy="16264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E97131D-4C0B-ED2A-52DA-B3BB1FE2FD5D}"/>
              </a:ext>
            </a:extLst>
          </p:cNvPr>
          <p:cNvSpPr/>
          <p:nvPr/>
        </p:nvSpPr>
        <p:spPr>
          <a:xfrm>
            <a:off x="1298425" y="340573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Research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BD73D4A-D196-7D80-CD32-8DBD18B01376}"/>
              </a:ext>
            </a:extLst>
          </p:cNvPr>
          <p:cNvSpPr/>
          <p:nvPr/>
        </p:nvSpPr>
        <p:spPr>
          <a:xfrm>
            <a:off x="3427289" y="340573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Identify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6F9277E-17FF-3485-EC9B-B9C4BC8F2053}"/>
              </a:ext>
            </a:extLst>
          </p:cNvPr>
          <p:cNvSpPr/>
          <p:nvPr/>
        </p:nvSpPr>
        <p:spPr>
          <a:xfrm>
            <a:off x="5556153" y="340573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Submit application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43FE7CB-6378-8A3B-FD70-01DEF617F592}"/>
              </a:ext>
            </a:extLst>
          </p:cNvPr>
          <p:cNvSpPr/>
          <p:nvPr/>
        </p:nvSpPr>
        <p:spPr>
          <a:xfrm>
            <a:off x="7685017" y="340573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Wait / respond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D8EDD0B-3FB5-DE87-BE21-0828DEA6120E}"/>
              </a:ext>
            </a:extLst>
          </p:cNvPr>
          <p:cNvSpPr/>
          <p:nvPr/>
        </p:nvSpPr>
        <p:spPr>
          <a:xfrm>
            <a:off x="9813881" y="340573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Receive result and commence</a:t>
            </a:r>
          </a:p>
        </p:txBody>
      </p:sp>
      <p:pic>
        <p:nvPicPr>
          <p:cNvPr id="14" name="Picture 13" descr="A cartoon of two people sitting at a desk with a child&#10;&#10;Description automatically generated">
            <a:extLst>
              <a:ext uri="{FF2B5EF4-FFF2-40B4-BE49-F238E27FC236}">
                <a16:creationId xmlns:a16="http://schemas.microsoft.com/office/drawing/2014/main" id="{327CF1A3-71F7-567F-C099-77287C55F6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3" t="99" r="14231"/>
          <a:stretch/>
        </p:blipFill>
        <p:spPr>
          <a:xfrm>
            <a:off x="1587611" y="253407"/>
            <a:ext cx="1073649" cy="1098951"/>
          </a:xfrm>
          <a:prstGeom prst="rect">
            <a:avLst/>
          </a:prstGeom>
        </p:spPr>
      </p:pic>
      <p:pic>
        <p:nvPicPr>
          <p:cNvPr id="21" name="Picture 20" descr="A person and person sitting at a table with a computer&#10;&#10;Description automatically generated">
            <a:extLst>
              <a:ext uri="{FF2B5EF4-FFF2-40B4-BE49-F238E27FC236}">
                <a16:creationId xmlns:a16="http://schemas.microsoft.com/office/drawing/2014/main" id="{5AB3496E-76C0-C33D-D30E-F686611E6CF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9" t="2571" r="23526"/>
          <a:stretch/>
        </p:blipFill>
        <p:spPr>
          <a:xfrm>
            <a:off x="3137728" y="253406"/>
            <a:ext cx="931052" cy="1098952"/>
          </a:xfrm>
          <a:prstGeom prst="rect">
            <a:avLst/>
          </a:prstGeom>
        </p:spPr>
      </p:pic>
      <p:pic>
        <p:nvPicPr>
          <p:cNvPr id="22" name="Picture 21" descr="A cartoon of a family on a beach&#10;&#10;Description automatically generated">
            <a:extLst>
              <a:ext uri="{FF2B5EF4-FFF2-40B4-BE49-F238E27FC236}">
                <a16:creationId xmlns:a16="http://schemas.microsoft.com/office/drawing/2014/main" id="{254735F2-3E6A-7701-3F2D-E697BD52E6E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946" y="18462"/>
            <a:ext cx="1782165" cy="1333896"/>
          </a:xfrm>
          <a:prstGeom prst="rect">
            <a:avLst/>
          </a:prstGeom>
        </p:spPr>
      </p:pic>
      <p:pic>
        <p:nvPicPr>
          <p:cNvPr id="23" name="Picture 22" descr="A computer with a white screen&#10;&#10;Description automatically generated">
            <a:extLst>
              <a:ext uri="{FF2B5EF4-FFF2-40B4-BE49-F238E27FC236}">
                <a16:creationId xmlns:a16="http://schemas.microsoft.com/office/drawing/2014/main" id="{9A106F65-6A35-62BB-68A7-272BAF7333B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6" t="20856" r="18682" b="24366"/>
          <a:stretch/>
        </p:blipFill>
        <p:spPr>
          <a:xfrm>
            <a:off x="10467623" y="363241"/>
            <a:ext cx="1648732" cy="989117"/>
          </a:xfrm>
          <a:prstGeom prst="rect">
            <a:avLst/>
          </a:prstGeom>
        </p:spPr>
      </p:pic>
      <p:pic>
        <p:nvPicPr>
          <p:cNvPr id="24" name="Picture 23" descr="A person and person sitting at a desk&#10;&#10;Description automatically generated">
            <a:extLst>
              <a:ext uri="{FF2B5EF4-FFF2-40B4-BE49-F238E27FC236}">
                <a16:creationId xmlns:a16="http://schemas.microsoft.com/office/drawing/2014/main" id="{40E08017-0F1E-E4EF-CA08-CAABB12A737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7" t="4507" r="53460" b="85209"/>
          <a:stretch/>
        </p:blipFill>
        <p:spPr>
          <a:xfrm>
            <a:off x="10896907" y="387290"/>
            <a:ext cx="750460" cy="301524"/>
          </a:xfrm>
          <a:prstGeom prst="rect">
            <a:avLst/>
          </a:prstGeom>
        </p:spPr>
      </p:pic>
      <p:pic>
        <p:nvPicPr>
          <p:cNvPr id="25" name="Picture 24" descr="A person sitting at a table with a computer&#10;&#10;Description automatically generated">
            <a:extLst>
              <a:ext uri="{FF2B5EF4-FFF2-40B4-BE49-F238E27FC236}">
                <a16:creationId xmlns:a16="http://schemas.microsoft.com/office/drawing/2014/main" id="{B22B662D-585D-3B4A-8ECC-1CD610C4FE2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794" y="322396"/>
            <a:ext cx="1480724" cy="1029962"/>
          </a:xfrm>
          <a:prstGeom prst="rect">
            <a:avLst/>
          </a:prstGeom>
        </p:spPr>
      </p:pic>
      <p:pic>
        <p:nvPicPr>
          <p:cNvPr id="27" name="Picture 26" descr="A group of people standing in front of a brick building&#10;&#10;Description automatically generated">
            <a:extLst>
              <a:ext uri="{FF2B5EF4-FFF2-40B4-BE49-F238E27FC236}">
                <a16:creationId xmlns:a16="http://schemas.microsoft.com/office/drawing/2014/main" id="{AA1F0237-78E8-7066-0E6A-F0BFDAAE013B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58"/>
          <a:stretch/>
        </p:blipFill>
        <p:spPr>
          <a:xfrm>
            <a:off x="7604200" y="797488"/>
            <a:ext cx="1003033" cy="554870"/>
          </a:xfrm>
          <a:prstGeom prst="rect">
            <a:avLst/>
          </a:prstGeom>
        </p:spPr>
      </p:pic>
      <p:pic>
        <p:nvPicPr>
          <p:cNvPr id="29" name="Picture 28" descr="A person and person holding a computer&#10;&#10;Description automatically generated">
            <a:extLst>
              <a:ext uri="{FF2B5EF4-FFF2-40B4-BE49-F238E27FC236}">
                <a16:creationId xmlns:a16="http://schemas.microsoft.com/office/drawing/2014/main" id="{662868C9-D01D-54A6-8EA2-8B34E6048F7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486" y="511458"/>
            <a:ext cx="1208918" cy="840900"/>
          </a:xfrm>
          <a:prstGeom prst="rect">
            <a:avLst/>
          </a:prstGeom>
        </p:spPr>
      </p:pic>
      <p:pic>
        <p:nvPicPr>
          <p:cNvPr id="41" name="Picture 40" descr="A person and person sitting at a desk&#10;&#10;Description automatically generated">
            <a:extLst>
              <a:ext uri="{FF2B5EF4-FFF2-40B4-BE49-F238E27FC236}">
                <a16:creationId xmlns:a16="http://schemas.microsoft.com/office/drawing/2014/main" id="{38698B5A-3406-FAC7-4224-4FF4167AD737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59" r="82197" b="68660"/>
          <a:stretch/>
        </p:blipFill>
        <p:spPr>
          <a:xfrm>
            <a:off x="11032326" y="444188"/>
            <a:ext cx="424319" cy="22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765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5D2075A0-1BF4-B29E-1FCE-03BA3F421AD5}"/>
              </a:ext>
            </a:extLst>
          </p:cNvPr>
          <p:cNvSpPr txBox="1"/>
          <p:nvPr/>
        </p:nvSpPr>
        <p:spPr>
          <a:xfrm>
            <a:off x="0" y="136068"/>
            <a:ext cx="12192000" cy="73866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ctr"/>
            <a:r>
              <a:rPr lang="en-AU" sz="2400" b="1" dirty="0">
                <a:solidFill>
                  <a:schemeClr val="accent2"/>
                </a:solidFill>
              </a:rPr>
              <a:t>Skilled Migrant Journey</a:t>
            </a:r>
          </a:p>
          <a:p>
            <a:pPr algn="ctr"/>
            <a:r>
              <a:rPr lang="en-AU" sz="2400" b="1" dirty="0">
                <a:solidFill>
                  <a:schemeClr val="accent2"/>
                </a:solidFill>
              </a:rPr>
              <a:t>Connecting to “Apply for Service”</a:t>
            </a: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0269A88F-C7A5-9E3D-D827-0440955C41A1}"/>
              </a:ext>
            </a:extLst>
          </p:cNvPr>
          <p:cNvSpPr/>
          <p:nvPr/>
        </p:nvSpPr>
        <p:spPr>
          <a:xfrm>
            <a:off x="5564731" y="3976832"/>
            <a:ext cx="1878604" cy="451738"/>
          </a:xfrm>
          <a:prstGeom prst="chevron">
            <a:avLst>
              <a:gd name="adj" fmla="val 2095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Receive application</a:t>
            </a:r>
          </a:p>
        </p:txBody>
      </p:sp>
      <p:sp>
        <p:nvSpPr>
          <p:cNvPr id="9" name="Chevron 9">
            <a:extLst>
              <a:ext uri="{FF2B5EF4-FFF2-40B4-BE49-F238E27FC236}">
                <a16:creationId xmlns:a16="http://schemas.microsoft.com/office/drawing/2014/main" id="{C312EB02-BD8A-E9C6-C39D-291254CF18D6}"/>
              </a:ext>
            </a:extLst>
          </p:cNvPr>
          <p:cNvSpPr/>
          <p:nvPr/>
        </p:nvSpPr>
        <p:spPr>
          <a:xfrm>
            <a:off x="7693577" y="3976832"/>
            <a:ext cx="1878604" cy="451738"/>
          </a:xfrm>
          <a:prstGeom prst="chevron">
            <a:avLst>
              <a:gd name="adj" fmla="val 23595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Assess and decide</a:t>
            </a:r>
          </a:p>
        </p:txBody>
      </p:sp>
      <p:sp>
        <p:nvSpPr>
          <p:cNvPr id="10" name="Chevron 10">
            <a:extLst>
              <a:ext uri="{FF2B5EF4-FFF2-40B4-BE49-F238E27FC236}">
                <a16:creationId xmlns:a16="http://schemas.microsoft.com/office/drawing/2014/main" id="{90F80112-DABB-6463-7AA5-AAA91EDF479B}"/>
              </a:ext>
            </a:extLst>
          </p:cNvPr>
          <p:cNvSpPr/>
          <p:nvPr/>
        </p:nvSpPr>
        <p:spPr>
          <a:xfrm>
            <a:off x="9822422" y="3976832"/>
            <a:ext cx="1878604" cy="451738"/>
          </a:xfrm>
          <a:prstGeom prst="chevron">
            <a:avLst>
              <a:gd name="adj" fmla="val 2227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Notify and commence</a:t>
            </a:r>
          </a:p>
        </p:txBody>
      </p:sp>
      <p:sp>
        <p:nvSpPr>
          <p:cNvPr id="12" name="Chevron 12">
            <a:extLst>
              <a:ext uri="{FF2B5EF4-FFF2-40B4-BE49-F238E27FC236}">
                <a16:creationId xmlns:a16="http://schemas.microsoft.com/office/drawing/2014/main" id="{F0811D7C-048F-9763-FF1C-832F59A4E62C}"/>
              </a:ext>
            </a:extLst>
          </p:cNvPr>
          <p:cNvSpPr/>
          <p:nvPr/>
        </p:nvSpPr>
        <p:spPr>
          <a:xfrm>
            <a:off x="1308955" y="3972305"/>
            <a:ext cx="1876688" cy="460792"/>
          </a:xfrm>
          <a:prstGeom prst="chevron">
            <a:avLst>
              <a:gd name="adj" fmla="val 22819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Inform and educate</a:t>
            </a:r>
          </a:p>
        </p:txBody>
      </p:sp>
      <p:sp>
        <p:nvSpPr>
          <p:cNvPr id="13" name="Chevron 14">
            <a:extLst>
              <a:ext uri="{FF2B5EF4-FFF2-40B4-BE49-F238E27FC236}">
                <a16:creationId xmlns:a16="http://schemas.microsoft.com/office/drawing/2014/main" id="{EBE8DFAB-01FC-27FF-C465-2608E8121CE5}"/>
              </a:ext>
            </a:extLst>
          </p:cNvPr>
          <p:cNvSpPr/>
          <p:nvPr/>
        </p:nvSpPr>
        <p:spPr>
          <a:xfrm>
            <a:off x="3435885" y="3976832"/>
            <a:ext cx="1878604" cy="451738"/>
          </a:xfrm>
          <a:prstGeom prst="chevron">
            <a:avLst>
              <a:gd name="adj" fmla="val 2227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Identify</a:t>
            </a:r>
          </a:p>
        </p:txBody>
      </p:sp>
      <p:pic>
        <p:nvPicPr>
          <p:cNvPr id="26" name="Graphic 25" descr="Man outline">
            <a:extLst>
              <a:ext uri="{FF2B5EF4-FFF2-40B4-BE49-F238E27FC236}">
                <a16:creationId xmlns:a16="http://schemas.microsoft.com/office/drawing/2014/main" id="{44868B88-B180-E9C8-C9F6-7939A6BCF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2603" y="3332216"/>
            <a:ext cx="558110" cy="558110"/>
          </a:xfrm>
          <a:prstGeom prst="rect">
            <a:avLst/>
          </a:prstGeom>
        </p:spPr>
      </p:pic>
      <p:pic>
        <p:nvPicPr>
          <p:cNvPr id="28" name="Graphic 27" descr="Building outline">
            <a:extLst>
              <a:ext uri="{FF2B5EF4-FFF2-40B4-BE49-F238E27FC236}">
                <a16:creationId xmlns:a16="http://schemas.microsoft.com/office/drawing/2014/main" id="{D715F771-1B91-47C2-4837-5F0238DE54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9623" y="3884780"/>
            <a:ext cx="659938" cy="659938"/>
          </a:xfrm>
          <a:prstGeom prst="rect">
            <a:avLst/>
          </a:prstGeom>
        </p:spPr>
      </p:pic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CC0A5C74-B0AD-F5C5-6E61-8B39D71B6A29}"/>
              </a:ext>
            </a:extLst>
          </p:cNvPr>
          <p:cNvSpPr/>
          <p:nvPr/>
        </p:nvSpPr>
        <p:spPr>
          <a:xfrm>
            <a:off x="1288986" y="1296318"/>
            <a:ext cx="1477871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Discover and Research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755B56E8-B5C2-69C1-D33B-7DAB690EA2F1}"/>
              </a:ext>
            </a:extLst>
          </p:cNvPr>
          <p:cNvSpPr/>
          <p:nvPr/>
        </p:nvSpPr>
        <p:spPr>
          <a:xfrm>
            <a:off x="2838714" y="1296318"/>
            <a:ext cx="1477871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Nominate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A417071F-3D5E-C56F-E2A8-A5ED8E55D714}"/>
              </a:ext>
            </a:extLst>
          </p:cNvPr>
          <p:cNvSpPr/>
          <p:nvPr/>
        </p:nvSpPr>
        <p:spPr>
          <a:xfrm>
            <a:off x="4388442" y="1296318"/>
            <a:ext cx="1477871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Submit application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831BE17D-4914-4B7A-0127-98E0E6301DF6}"/>
              </a:ext>
            </a:extLst>
          </p:cNvPr>
          <p:cNvSpPr/>
          <p:nvPr/>
        </p:nvSpPr>
        <p:spPr>
          <a:xfrm>
            <a:off x="5938170" y="1296318"/>
            <a:ext cx="1477871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Move to Australia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C968AA30-9E2A-6221-3B25-452B9D9E65BA}"/>
              </a:ext>
            </a:extLst>
          </p:cNvPr>
          <p:cNvSpPr/>
          <p:nvPr/>
        </p:nvSpPr>
        <p:spPr>
          <a:xfrm>
            <a:off x="7487898" y="1296318"/>
            <a:ext cx="1477871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Settle</a:t>
            </a:r>
          </a:p>
        </p:txBody>
      </p:sp>
      <p:pic>
        <p:nvPicPr>
          <p:cNvPr id="35" name="Graphic 34" descr="Man outline">
            <a:extLst>
              <a:ext uri="{FF2B5EF4-FFF2-40B4-BE49-F238E27FC236}">
                <a16:creationId xmlns:a16="http://schemas.microsoft.com/office/drawing/2014/main" id="{30AD73B3-BED0-A179-5F07-A444E37A3E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3163" y="1243132"/>
            <a:ext cx="558110" cy="558110"/>
          </a:xfrm>
          <a:prstGeom prst="rect">
            <a:avLst/>
          </a:prstGeom>
        </p:spPr>
      </p:pic>
      <p:pic>
        <p:nvPicPr>
          <p:cNvPr id="36" name="Graphic 35" descr="Building outline">
            <a:extLst>
              <a:ext uri="{FF2B5EF4-FFF2-40B4-BE49-F238E27FC236}">
                <a16:creationId xmlns:a16="http://schemas.microsoft.com/office/drawing/2014/main" id="{58F23980-8204-9FDA-3704-C999EA5CBD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0183" y="1795696"/>
            <a:ext cx="659938" cy="659938"/>
          </a:xfrm>
          <a:prstGeom prst="rect">
            <a:avLst/>
          </a:prstGeom>
        </p:spPr>
      </p:pic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4A12BF4F-DB5B-45FF-4673-EF7465F7DE6E}"/>
              </a:ext>
            </a:extLst>
          </p:cNvPr>
          <p:cNvSpPr/>
          <p:nvPr/>
        </p:nvSpPr>
        <p:spPr>
          <a:xfrm>
            <a:off x="9037626" y="1296318"/>
            <a:ext cx="1477871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Live in Australia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E05B6F2A-9E48-4BEB-1486-7A2D26C60B14}"/>
              </a:ext>
            </a:extLst>
          </p:cNvPr>
          <p:cNvSpPr/>
          <p:nvPr/>
        </p:nvSpPr>
        <p:spPr>
          <a:xfrm>
            <a:off x="10587356" y="1296318"/>
            <a:ext cx="1477871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Decide to stay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723A562-250E-F797-474A-E260FE3589E0}"/>
              </a:ext>
            </a:extLst>
          </p:cNvPr>
          <p:cNvCxnSpPr>
            <a:cxnSpLocks/>
            <a:stCxn id="5" idx="2"/>
            <a:endCxn id="12" idx="0"/>
          </p:cNvCxnSpPr>
          <p:nvPr/>
        </p:nvCxnSpPr>
        <p:spPr>
          <a:xfrm flipH="1">
            <a:off x="2194725" y="2339486"/>
            <a:ext cx="5999764" cy="16328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2B26C69-529D-2EA2-9E4B-58D4CE997200}"/>
              </a:ext>
            </a:extLst>
          </p:cNvPr>
          <p:cNvCxnSpPr>
            <a:cxnSpLocks/>
            <a:stCxn id="5" idx="2"/>
            <a:endCxn id="13" idx="0"/>
          </p:cNvCxnSpPr>
          <p:nvPr/>
        </p:nvCxnSpPr>
        <p:spPr>
          <a:xfrm flipH="1">
            <a:off x="4324877" y="2339486"/>
            <a:ext cx="3869612" cy="16373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F72BDAD-7300-676A-BFFB-BE59A723C36E}"/>
              </a:ext>
            </a:extLst>
          </p:cNvPr>
          <p:cNvCxnSpPr>
            <a:cxnSpLocks/>
            <a:stCxn id="5" idx="2"/>
            <a:endCxn id="8" idx="0"/>
          </p:cNvCxnSpPr>
          <p:nvPr/>
        </p:nvCxnSpPr>
        <p:spPr>
          <a:xfrm flipH="1">
            <a:off x="6456704" y="2339486"/>
            <a:ext cx="1737785" cy="16373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2DAFF0F-A7D4-8DBC-3E0B-4C3AB9F58909}"/>
              </a:ext>
            </a:extLst>
          </p:cNvPr>
          <p:cNvCxnSpPr>
            <a:cxnSpLocks/>
            <a:stCxn id="5" idx="2"/>
            <a:endCxn id="9" idx="0"/>
          </p:cNvCxnSpPr>
          <p:nvPr/>
        </p:nvCxnSpPr>
        <p:spPr>
          <a:xfrm>
            <a:off x="8194489" y="2339486"/>
            <a:ext cx="385096" cy="16373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A12B3BF-A0B9-7F53-D150-3A84A30F7CDB}"/>
              </a:ext>
            </a:extLst>
          </p:cNvPr>
          <p:cNvCxnSpPr>
            <a:cxnSpLocks/>
            <a:stCxn id="5" idx="2"/>
            <a:endCxn id="10" idx="0"/>
          </p:cNvCxnSpPr>
          <p:nvPr/>
        </p:nvCxnSpPr>
        <p:spPr>
          <a:xfrm>
            <a:off x="8194489" y="2339486"/>
            <a:ext cx="2516925" cy="16373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E97131D-4C0B-ED2A-52DA-B3BB1FE2FD5D}"/>
              </a:ext>
            </a:extLst>
          </p:cNvPr>
          <p:cNvSpPr/>
          <p:nvPr/>
        </p:nvSpPr>
        <p:spPr>
          <a:xfrm>
            <a:off x="1298425" y="340573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Research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BD73D4A-D196-7D80-CD32-8DBD18B01376}"/>
              </a:ext>
            </a:extLst>
          </p:cNvPr>
          <p:cNvSpPr/>
          <p:nvPr/>
        </p:nvSpPr>
        <p:spPr>
          <a:xfrm>
            <a:off x="3427289" y="340573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Identify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6F9277E-17FF-3485-EC9B-B9C4BC8F2053}"/>
              </a:ext>
            </a:extLst>
          </p:cNvPr>
          <p:cNvSpPr/>
          <p:nvPr/>
        </p:nvSpPr>
        <p:spPr>
          <a:xfrm>
            <a:off x="5556153" y="340573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Submit application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43FE7CB-6378-8A3B-FD70-01DEF617F592}"/>
              </a:ext>
            </a:extLst>
          </p:cNvPr>
          <p:cNvSpPr/>
          <p:nvPr/>
        </p:nvSpPr>
        <p:spPr>
          <a:xfrm>
            <a:off x="7685017" y="340573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Wait / respond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D8EDD0B-3FB5-DE87-BE21-0828DEA6120E}"/>
              </a:ext>
            </a:extLst>
          </p:cNvPr>
          <p:cNvSpPr/>
          <p:nvPr/>
        </p:nvSpPr>
        <p:spPr>
          <a:xfrm>
            <a:off x="9813881" y="340573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Receive result and commence</a:t>
            </a:r>
          </a:p>
        </p:txBody>
      </p:sp>
      <p:sp>
        <p:nvSpPr>
          <p:cNvPr id="2" name="Chevron 7">
            <a:extLst>
              <a:ext uri="{FF2B5EF4-FFF2-40B4-BE49-F238E27FC236}">
                <a16:creationId xmlns:a16="http://schemas.microsoft.com/office/drawing/2014/main" id="{B5594FF1-2F74-2638-43E1-B089224CCC92}"/>
              </a:ext>
            </a:extLst>
          </p:cNvPr>
          <p:cNvSpPr/>
          <p:nvPr/>
        </p:nvSpPr>
        <p:spPr>
          <a:xfrm>
            <a:off x="4397308" y="1887748"/>
            <a:ext cx="1472117" cy="451738"/>
          </a:xfrm>
          <a:prstGeom prst="chevron">
            <a:avLst>
              <a:gd name="adj" fmla="val 2095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Process visa application</a:t>
            </a:r>
          </a:p>
        </p:txBody>
      </p:sp>
      <p:sp>
        <p:nvSpPr>
          <p:cNvPr id="4" name="Chevron 9">
            <a:extLst>
              <a:ext uri="{FF2B5EF4-FFF2-40B4-BE49-F238E27FC236}">
                <a16:creationId xmlns:a16="http://schemas.microsoft.com/office/drawing/2014/main" id="{64A4F916-B4CF-0587-CD12-2D8CF7877F11}"/>
              </a:ext>
            </a:extLst>
          </p:cNvPr>
          <p:cNvSpPr/>
          <p:nvPr/>
        </p:nvSpPr>
        <p:spPr>
          <a:xfrm>
            <a:off x="5946955" y="1887748"/>
            <a:ext cx="1472117" cy="451738"/>
          </a:xfrm>
          <a:prstGeom prst="chevron">
            <a:avLst>
              <a:gd name="adj" fmla="val 11056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Support entry to Australia</a:t>
            </a:r>
          </a:p>
        </p:txBody>
      </p:sp>
      <p:sp>
        <p:nvSpPr>
          <p:cNvPr id="5" name="Chevron 10">
            <a:extLst>
              <a:ext uri="{FF2B5EF4-FFF2-40B4-BE49-F238E27FC236}">
                <a16:creationId xmlns:a16="http://schemas.microsoft.com/office/drawing/2014/main" id="{E68C6772-C1AE-96A1-CC6B-1E58763B8DEF}"/>
              </a:ext>
            </a:extLst>
          </p:cNvPr>
          <p:cNvSpPr/>
          <p:nvPr/>
        </p:nvSpPr>
        <p:spPr>
          <a:xfrm>
            <a:off x="7496602" y="1887748"/>
            <a:ext cx="1472117" cy="451738"/>
          </a:xfrm>
          <a:prstGeom prst="chevron">
            <a:avLst>
              <a:gd name="adj" fmla="val 16900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Application</a:t>
            </a:r>
          </a:p>
        </p:txBody>
      </p:sp>
      <p:sp>
        <p:nvSpPr>
          <p:cNvPr id="6" name="Chevron 12">
            <a:extLst>
              <a:ext uri="{FF2B5EF4-FFF2-40B4-BE49-F238E27FC236}">
                <a16:creationId xmlns:a16="http://schemas.microsoft.com/office/drawing/2014/main" id="{DCE14E9F-6D1F-6447-20A8-84689144B485}"/>
              </a:ext>
            </a:extLst>
          </p:cNvPr>
          <p:cNvSpPr/>
          <p:nvPr/>
        </p:nvSpPr>
        <p:spPr>
          <a:xfrm>
            <a:off x="1299515" y="1883221"/>
            <a:ext cx="1470616" cy="460792"/>
          </a:xfrm>
          <a:prstGeom prst="chevron">
            <a:avLst>
              <a:gd name="adj" fmla="val 22819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Inform and educate</a:t>
            </a:r>
          </a:p>
        </p:txBody>
      </p:sp>
      <p:sp>
        <p:nvSpPr>
          <p:cNvPr id="7" name="Chevron 14">
            <a:extLst>
              <a:ext uri="{FF2B5EF4-FFF2-40B4-BE49-F238E27FC236}">
                <a16:creationId xmlns:a16="http://schemas.microsoft.com/office/drawing/2014/main" id="{D42BCDDB-59AE-6043-7780-CB350E0BE2B2}"/>
              </a:ext>
            </a:extLst>
          </p:cNvPr>
          <p:cNvSpPr/>
          <p:nvPr/>
        </p:nvSpPr>
        <p:spPr>
          <a:xfrm>
            <a:off x="2847661" y="1887748"/>
            <a:ext cx="1472117" cy="451738"/>
          </a:xfrm>
          <a:prstGeom prst="chevron">
            <a:avLst>
              <a:gd name="adj" fmla="val 2227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Receive nomination</a:t>
            </a:r>
          </a:p>
        </p:txBody>
      </p:sp>
      <p:sp>
        <p:nvSpPr>
          <p:cNvPr id="37" name="Chevron 10">
            <a:extLst>
              <a:ext uri="{FF2B5EF4-FFF2-40B4-BE49-F238E27FC236}">
                <a16:creationId xmlns:a16="http://schemas.microsoft.com/office/drawing/2014/main" id="{3C7E2043-A94E-DCA5-9A57-CC00D5ADD27A}"/>
              </a:ext>
            </a:extLst>
          </p:cNvPr>
          <p:cNvSpPr/>
          <p:nvPr/>
        </p:nvSpPr>
        <p:spPr>
          <a:xfrm>
            <a:off x="9046249" y="1887748"/>
            <a:ext cx="1472117" cy="451738"/>
          </a:xfrm>
          <a:prstGeom prst="chevron">
            <a:avLst>
              <a:gd name="adj" fmla="val 2227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Deliver services</a:t>
            </a:r>
          </a:p>
        </p:txBody>
      </p:sp>
      <p:sp>
        <p:nvSpPr>
          <p:cNvPr id="39" name="Chevron 10">
            <a:extLst>
              <a:ext uri="{FF2B5EF4-FFF2-40B4-BE49-F238E27FC236}">
                <a16:creationId xmlns:a16="http://schemas.microsoft.com/office/drawing/2014/main" id="{3BED9829-20C8-4E66-B0A3-1EF15D4FFCDB}"/>
              </a:ext>
            </a:extLst>
          </p:cNvPr>
          <p:cNvSpPr/>
          <p:nvPr/>
        </p:nvSpPr>
        <p:spPr>
          <a:xfrm>
            <a:off x="10595896" y="1895840"/>
            <a:ext cx="1472117" cy="451738"/>
          </a:xfrm>
          <a:prstGeom prst="chevron">
            <a:avLst>
              <a:gd name="adj" fmla="val 2227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Process visa application</a:t>
            </a:r>
          </a:p>
        </p:txBody>
      </p:sp>
    </p:spTree>
    <p:extLst>
      <p:ext uri="{BB962C8B-B14F-4D97-AF65-F5344CB8AC3E}">
        <p14:creationId xmlns:p14="http://schemas.microsoft.com/office/powerpoint/2010/main" val="4229512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5D2075A0-1BF4-B29E-1FCE-03BA3F421AD5}"/>
              </a:ext>
            </a:extLst>
          </p:cNvPr>
          <p:cNvSpPr txBox="1"/>
          <p:nvPr/>
        </p:nvSpPr>
        <p:spPr>
          <a:xfrm>
            <a:off x="0" y="136068"/>
            <a:ext cx="12192000" cy="73866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ctr"/>
            <a:r>
              <a:rPr lang="en-AU" sz="2400" b="1" dirty="0">
                <a:solidFill>
                  <a:schemeClr val="accent2"/>
                </a:solidFill>
              </a:rPr>
              <a:t>A common value stream</a:t>
            </a:r>
          </a:p>
          <a:p>
            <a:pPr algn="ctr"/>
            <a:r>
              <a:rPr lang="en-AU" sz="2400" b="1" dirty="0">
                <a:solidFill>
                  <a:schemeClr val="accent2"/>
                </a:solidFill>
              </a:rPr>
              <a:t>Apply for Service (/ Product)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E97131D-4C0B-ED2A-52DA-B3BB1FE2FD5D}"/>
              </a:ext>
            </a:extLst>
          </p:cNvPr>
          <p:cNvSpPr/>
          <p:nvPr/>
        </p:nvSpPr>
        <p:spPr>
          <a:xfrm>
            <a:off x="1298425" y="33652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Research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BD73D4A-D196-7D80-CD32-8DBD18B01376}"/>
              </a:ext>
            </a:extLst>
          </p:cNvPr>
          <p:cNvSpPr/>
          <p:nvPr/>
        </p:nvSpPr>
        <p:spPr>
          <a:xfrm>
            <a:off x="3427289" y="33652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Identify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6F9277E-17FF-3485-EC9B-B9C4BC8F2053}"/>
              </a:ext>
            </a:extLst>
          </p:cNvPr>
          <p:cNvSpPr/>
          <p:nvPr/>
        </p:nvSpPr>
        <p:spPr>
          <a:xfrm>
            <a:off x="5556153" y="33652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Submit application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43FE7CB-6378-8A3B-FD70-01DEF617F592}"/>
              </a:ext>
            </a:extLst>
          </p:cNvPr>
          <p:cNvSpPr/>
          <p:nvPr/>
        </p:nvSpPr>
        <p:spPr>
          <a:xfrm>
            <a:off x="7685017" y="33652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Wait / respond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D8EDD0B-3FB5-DE87-BE21-0828DEA6120E}"/>
              </a:ext>
            </a:extLst>
          </p:cNvPr>
          <p:cNvSpPr/>
          <p:nvPr/>
        </p:nvSpPr>
        <p:spPr>
          <a:xfrm>
            <a:off x="9813881" y="33652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Receive result and commence</a:t>
            </a:r>
          </a:p>
        </p:txBody>
      </p:sp>
      <p:pic>
        <p:nvPicPr>
          <p:cNvPr id="26" name="Graphic 25" descr="Man outline">
            <a:extLst>
              <a:ext uri="{FF2B5EF4-FFF2-40B4-BE49-F238E27FC236}">
                <a16:creationId xmlns:a16="http://schemas.microsoft.com/office/drawing/2014/main" id="{44868B88-B180-E9C8-C9F6-7939A6BCF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2603" y="3291756"/>
            <a:ext cx="558110" cy="558110"/>
          </a:xfrm>
          <a:prstGeom prst="rect">
            <a:avLst/>
          </a:prstGeom>
        </p:spPr>
      </p:pic>
      <p:pic>
        <p:nvPicPr>
          <p:cNvPr id="3" name="Picture 2" descr="A cartoon of two people sitting at a desk with a child&#10;&#10;Description automatically generated">
            <a:extLst>
              <a:ext uri="{FF2B5EF4-FFF2-40B4-BE49-F238E27FC236}">
                <a16:creationId xmlns:a16="http://schemas.microsoft.com/office/drawing/2014/main" id="{6A06DA2F-F87A-AF20-A69B-13F99F75936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3" t="99" r="14231"/>
          <a:stretch/>
        </p:blipFill>
        <p:spPr>
          <a:xfrm>
            <a:off x="1818870" y="2123725"/>
            <a:ext cx="1073649" cy="1098951"/>
          </a:xfrm>
          <a:prstGeom prst="rect">
            <a:avLst/>
          </a:prstGeom>
        </p:spPr>
      </p:pic>
      <p:pic>
        <p:nvPicPr>
          <p:cNvPr id="11" name="Picture 10" descr="A cartoon of a family on a beach&#10;&#10;Description automatically generated">
            <a:extLst>
              <a:ext uri="{FF2B5EF4-FFF2-40B4-BE49-F238E27FC236}">
                <a16:creationId xmlns:a16="http://schemas.microsoft.com/office/drawing/2014/main" id="{4E8DCB68-D794-9260-1E61-6DDE37A371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680" y="1831806"/>
            <a:ext cx="1782165" cy="1333896"/>
          </a:xfrm>
          <a:prstGeom prst="rect">
            <a:avLst/>
          </a:prstGeom>
        </p:spPr>
      </p:pic>
      <p:pic>
        <p:nvPicPr>
          <p:cNvPr id="14" name="Picture 13" descr="A person sitting at a table with a computer&#10;&#10;Description automatically generated">
            <a:extLst>
              <a:ext uri="{FF2B5EF4-FFF2-40B4-BE49-F238E27FC236}">
                <a16:creationId xmlns:a16="http://schemas.microsoft.com/office/drawing/2014/main" id="{F1F15EA6-26B2-B637-887C-5D1A065726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162" y="2182245"/>
            <a:ext cx="1480724" cy="1029962"/>
          </a:xfrm>
          <a:prstGeom prst="rect">
            <a:avLst/>
          </a:prstGeom>
        </p:spPr>
      </p:pic>
      <p:pic>
        <p:nvPicPr>
          <p:cNvPr id="21" name="Picture 20" descr="A computer with a white screen&#10;&#10;Description automatically generated">
            <a:extLst>
              <a:ext uri="{FF2B5EF4-FFF2-40B4-BE49-F238E27FC236}">
                <a16:creationId xmlns:a16="http://schemas.microsoft.com/office/drawing/2014/main" id="{0BCC7F06-1471-31A2-4FCD-848BD9FA085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6" t="20856" r="18682" b="24366"/>
          <a:stretch/>
        </p:blipFill>
        <p:spPr>
          <a:xfrm>
            <a:off x="9828645" y="2257600"/>
            <a:ext cx="1648732" cy="989117"/>
          </a:xfrm>
          <a:prstGeom prst="rect">
            <a:avLst/>
          </a:prstGeom>
        </p:spPr>
      </p:pic>
      <p:pic>
        <p:nvPicPr>
          <p:cNvPr id="22" name="Picture 21" descr="A person and person sitting at a desk&#10;&#10;Description automatically generated">
            <a:extLst>
              <a:ext uri="{FF2B5EF4-FFF2-40B4-BE49-F238E27FC236}">
                <a16:creationId xmlns:a16="http://schemas.microsoft.com/office/drawing/2014/main" id="{2AD72696-2692-0FB1-EBE9-C9673C202DB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59" r="82197" b="68660"/>
          <a:stretch/>
        </p:blipFill>
        <p:spPr>
          <a:xfrm>
            <a:off x="10474268" y="2914300"/>
            <a:ext cx="424319" cy="228442"/>
          </a:xfrm>
          <a:prstGeom prst="rect">
            <a:avLst/>
          </a:prstGeom>
        </p:spPr>
      </p:pic>
      <p:pic>
        <p:nvPicPr>
          <p:cNvPr id="23" name="Picture 22" descr="A person and person sitting at a desk&#10;&#10;Description automatically generated">
            <a:extLst>
              <a:ext uri="{FF2B5EF4-FFF2-40B4-BE49-F238E27FC236}">
                <a16:creationId xmlns:a16="http://schemas.microsoft.com/office/drawing/2014/main" id="{40830701-F9DE-1336-D4B9-105CE98166D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7" t="4507" r="53460" b="85209"/>
          <a:stretch/>
        </p:blipFill>
        <p:spPr>
          <a:xfrm>
            <a:off x="10282205" y="2317605"/>
            <a:ext cx="750460" cy="301524"/>
          </a:xfrm>
          <a:prstGeom prst="rect">
            <a:avLst/>
          </a:prstGeom>
        </p:spPr>
      </p:pic>
      <p:pic>
        <p:nvPicPr>
          <p:cNvPr id="24" name="Picture 23" descr="A person and person sitting at a table with a computer&#10;&#10;Description automatically generated">
            <a:extLst>
              <a:ext uri="{FF2B5EF4-FFF2-40B4-BE49-F238E27FC236}">
                <a16:creationId xmlns:a16="http://schemas.microsoft.com/office/drawing/2014/main" id="{F29FA0BD-1B25-9D5D-00EA-B444BC88740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9" t="2571" r="23526"/>
          <a:stretch/>
        </p:blipFill>
        <p:spPr>
          <a:xfrm>
            <a:off x="3828607" y="1916423"/>
            <a:ext cx="1073649" cy="1267264"/>
          </a:xfrm>
          <a:prstGeom prst="rect">
            <a:avLst/>
          </a:prstGeom>
        </p:spPr>
      </p:pic>
      <p:sp>
        <p:nvSpPr>
          <p:cNvPr id="2" name="Chevron 7">
            <a:extLst>
              <a:ext uri="{FF2B5EF4-FFF2-40B4-BE49-F238E27FC236}">
                <a16:creationId xmlns:a16="http://schemas.microsoft.com/office/drawing/2014/main" id="{87095C49-E981-F984-3BA0-3DA83DF16E52}"/>
              </a:ext>
            </a:extLst>
          </p:cNvPr>
          <p:cNvSpPr/>
          <p:nvPr/>
        </p:nvSpPr>
        <p:spPr>
          <a:xfrm>
            <a:off x="5564731" y="3936372"/>
            <a:ext cx="1878604" cy="451738"/>
          </a:xfrm>
          <a:prstGeom prst="chevron">
            <a:avLst>
              <a:gd name="adj" fmla="val 2095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Receive application</a:t>
            </a:r>
          </a:p>
        </p:txBody>
      </p:sp>
      <p:sp>
        <p:nvSpPr>
          <p:cNvPr id="4" name="Chevron 9">
            <a:extLst>
              <a:ext uri="{FF2B5EF4-FFF2-40B4-BE49-F238E27FC236}">
                <a16:creationId xmlns:a16="http://schemas.microsoft.com/office/drawing/2014/main" id="{FE4BB44B-9515-8918-6D3D-F2686FB78172}"/>
              </a:ext>
            </a:extLst>
          </p:cNvPr>
          <p:cNvSpPr/>
          <p:nvPr/>
        </p:nvSpPr>
        <p:spPr>
          <a:xfrm>
            <a:off x="7693577" y="3936372"/>
            <a:ext cx="1878604" cy="451738"/>
          </a:xfrm>
          <a:prstGeom prst="chevron">
            <a:avLst>
              <a:gd name="adj" fmla="val 23595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Assess and decide</a:t>
            </a:r>
          </a:p>
        </p:txBody>
      </p:sp>
      <p:sp>
        <p:nvSpPr>
          <p:cNvPr id="5" name="Chevron 10">
            <a:extLst>
              <a:ext uri="{FF2B5EF4-FFF2-40B4-BE49-F238E27FC236}">
                <a16:creationId xmlns:a16="http://schemas.microsoft.com/office/drawing/2014/main" id="{EEFC0E34-B352-1023-3702-CC9CAF74DD98}"/>
              </a:ext>
            </a:extLst>
          </p:cNvPr>
          <p:cNvSpPr/>
          <p:nvPr/>
        </p:nvSpPr>
        <p:spPr>
          <a:xfrm>
            <a:off x="9822422" y="3936372"/>
            <a:ext cx="1878604" cy="451738"/>
          </a:xfrm>
          <a:prstGeom prst="chevron">
            <a:avLst>
              <a:gd name="adj" fmla="val 2227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Notify and commence</a:t>
            </a:r>
          </a:p>
        </p:txBody>
      </p:sp>
      <p:sp>
        <p:nvSpPr>
          <p:cNvPr id="6" name="Chevron 12">
            <a:extLst>
              <a:ext uri="{FF2B5EF4-FFF2-40B4-BE49-F238E27FC236}">
                <a16:creationId xmlns:a16="http://schemas.microsoft.com/office/drawing/2014/main" id="{077E5983-F923-6F37-3D63-1B08F0D3EE37}"/>
              </a:ext>
            </a:extLst>
          </p:cNvPr>
          <p:cNvSpPr/>
          <p:nvPr/>
        </p:nvSpPr>
        <p:spPr>
          <a:xfrm>
            <a:off x="1308955" y="3931845"/>
            <a:ext cx="1876688" cy="460792"/>
          </a:xfrm>
          <a:prstGeom prst="chevron">
            <a:avLst>
              <a:gd name="adj" fmla="val 22819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Inform and educate</a:t>
            </a:r>
          </a:p>
        </p:txBody>
      </p:sp>
      <p:sp>
        <p:nvSpPr>
          <p:cNvPr id="7" name="Chevron 14">
            <a:extLst>
              <a:ext uri="{FF2B5EF4-FFF2-40B4-BE49-F238E27FC236}">
                <a16:creationId xmlns:a16="http://schemas.microsoft.com/office/drawing/2014/main" id="{3A1FF6AB-4A05-0949-7AE6-EA39E1036775}"/>
              </a:ext>
            </a:extLst>
          </p:cNvPr>
          <p:cNvSpPr/>
          <p:nvPr/>
        </p:nvSpPr>
        <p:spPr>
          <a:xfrm>
            <a:off x="3435885" y="3936372"/>
            <a:ext cx="1878604" cy="451738"/>
          </a:xfrm>
          <a:prstGeom prst="chevron">
            <a:avLst>
              <a:gd name="adj" fmla="val 2227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Identify</a:t>
            </a:r>
          </a:p>
        </p:txBody>
      </p:sp>
      <p:pic>
        <p:nvPicPr>
          <p:cNvPr id="8" name="Graphic 7" descr="Building outline">
            <a:extLst>
              <a:ext uri="{FF2B5EF4-FFF2-40B4-BE49-F238E27FC236}">
                <a16:creationId xmlns:a16="http://schemas.microsoft.com/office/drawing/2014/main" id="{D2752056-1F34-BD1C-1C47-0659BA2BC4A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9623" y="3844320"/>
            <a:ext cx="659938" cy="65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039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CC721C9-8E8A-F8C0-50C6-00A179B481F8}"/>
              </a:ext>
            </a:extLst>
          </p:cNvPr>
          <p:cNvSpPr/>
          <p:nvPr/>
        </p:nvSpPr>
        <p:spPr>
          <a:xfrm>
            <a:off x="-2001" y="3888736"/>
            <a:ext cx="12192000" cy="20455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 anchorCtr="0"/>
          <a:lstStyle/>
          <a:p>
            <a:pPr algn="ctr"/>
            <a:r>
              <a:rPr lang="en-AU" sz="1400" dirty="0">
                <a:solidFill>
                  <a:schemeClr val="accent2"/>
                </a:solidFill>
              </a:rPr>
              <a:t>Agency perspective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D7BF36-A959-E106-1F28-E6195CC35978}"/>
              </a:ext>
            </a:extLst>
          </p:cNvPr>
          <p:cNvSpPr/>
          <p:nvPr/>
        </p:nvSpPr>
        <p:spPr>
          <a:xfrm>
            <a:off x="0" y="1815903"/>
            <a:ext cx="12192000" cy="20455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 anchorCtr="0"/>
          <a:lstStyle/>
          <a:p>
            <a:pPr algn="ctr"/>
            <a:r>
              <a:rPr lang="en-AU" sz="1400" dirty="0">
                <a:solidFill>
                  <a:schemeClr val="accent2"/>
                </a:solidFill>
              </a:rPr>
              <a:t>Customer perspective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2075A0-1BF4-B29E-1FCE-03BA3F421AD5}"/>
              </a:ext>
            </a:extLst>
          </p:cNvPr>
          <p:cNvSpPr txBox="1"/>
          <p:nvPr/>
        </p:nvSpPr>
        <p:spPr>
          <a:xfrm>
            <a:off x="0" y="320734"/>
            <a:ext cx="12192000" cy="3693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ctr"/>
            <a:r>
              <a:rPr lang="en-AU" sz="2400" b="1" dirty="0">
                <a:solidFill>
                  <a:schemeClr val="accent2"/>
                </a:solidFill>
              </a:rPr>
              <a:t>Identification of capabilities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E97131D-4C0B-ED2A-52DA-B3BB1FE2FD5D}"/>
              </a:ext>
            </a:extLst>
          </p:cNvPr>
          <p:cNvSpPr/>
          <p:nvPr/>
        </p:nvSpPr>
        <p:spPr>
          <a:xfrm>
            <a:off x="1298425" y="33652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Research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BD73D4A-D196-7D80-CD32-8DBD18B01376}"/>
              </a:ext>
            </a:extLst>
          </p:cNvPr>
          <p:cNvSpPr/>
          <p:nvPr/>
        </p:nvSpPr>
        <p:spPr>
          <a:xfrm>
            <a:off x="3427289" y="33652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Identify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6F9277E-17FF-3485-EC9B-B9C4BC8F2053}"/>
              </a:ext>
            </a:extLst>
          </p:cNvPr>
          <p:cNvSpPr/>
          <p:nvPr/>
        </p:nvSpPr>
        <p:spPr>
          <a:xfrm>
            <a:off x="5556153" y="33652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Submit application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43FE7CB-6378-8A3B-FD70-01DEF617F592}"/>
              </a:ext>
            </a:extLst>
          </p:cNvPr>
          <p:cNvSpPr/>
          <p:nvPr/>
        </p:nvSpPr>
        <p:spPr>
          <a:xfrm>
            <a:off x="7685017" y="33652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Wait / respond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D8EDD0B-3FB5-DE87-BE21-0828DEA6120E}"/>
              </a:ext>
            </a:extLst>
          </p:cNvPr>
          <p:cNvSpPr/>
          <p:nvPr/>
        </p:nvSpPr>
        <p:spPr>
          <a:xfrm>
            <a:off x="9813881" y="33652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Receive result and commence</a:t>
            </a:r>
          </a:p>
        </p:txBody>
      </p:sp>
      <p:pic>
        <p:nvPicPr>
          <p:cNvPr id="26" name="Graphic 25" descr="Man outline">
            <a:extLst>
              <a:ext uri="{FF2B5EF4-FFF2-40B4-BE49-F238E27FC236}">
                <a16:creationId xmlns:a16="http://schemas.microsoft.com/office/drawing/2014/main" id="{44868B88-B180-E9C8-C9F6-7939A6BCF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2603" y="3291756"/>
            <a:ext cx="558110" cy="558110"/>
          </a:xfrm>
          <a:prstGeom prst="rect">
            <a:avLst/>
          </a:prstGeom>
        </p:spPr>
      </p:pic>
      <p:pic>
        <p:nvPicPr>
          <p:cNvPr id="3" name="Picture 2" descr="A cartoon of two people sitting at a desk with a child&#10;&#10;Description automatically generated">
            <a:extLst>
              <a:ext uri="{FF2B5EF4-FFF2-40B4-BE49-F238E27FC236}">
                <a16:creationId xmlns:a16="http://schemas.microsoft.com/office/drawing/2014/main" id="{6A06DA2F-F87A-AF20-A69B-13F99F75936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3" t="99" r="14231"/>
          <a:stretch/>
        </p:blipFill>
        <p:spPr>
          <a:xfrm>
            <a:off x="1818870" y="2123725"/>
            <a:ext cx="1073649" cy="1098951"/>
          </a:xfrm>
          <a:prstGeom prst="rect">
            <a:avLst/>
          </a:prstGeom>
        </p:spPr>
      </p:pic>
      <p:pic>
        <p:nvPicPr>
          <p:cNvPr id="11" name="Picture 10" descr="A cartoon of a family on a beach&#10;&#10;Description automatically generated">
            <a:extLst>
              <a:ext uri="{FF2B5EF4-FFF2-40B4-BE49-F238E27FC236}">
                <a16:creationId xmlns:a16="http://schemas.microsoft.com/office/drawing/2014/main" id="{4E8DCB68-D794-9260-1E61-6DDE37A371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680" y="1831806"/>
            <a:ext cx="1782165" cy="1333896"/>
          </a:xfrm>
          <a:prstGeom prst="rect">
            <a:avLst/>
          </a:prstGeom>
        </p:spPr>
      </p:pic>
      <p:pic>
        <p:nvPicPr>
          <p:cNvPr id="14" name="Picture 13" descr="A person sitting at a table with a computer&#10;&#10;Description automatically generated">
            <a:extLst>
              <a:ext uri="{FF2B5EF4-FFF2-40B4-BE49-F238E27FC236}">
                <a16:creationId xmlns:a16="http://schemas.microsoft.com/office/drawing/2014/main" id="{F1F15EA6-26B2-B637-887C-5D1A065726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162" y="2182245"/>
            <a:ext cx="1480724" cy="1029962"/>
          </a:xfrm>
          <a:prstGeom prst="rect">
            <a:avLst/>
          </a:prstGeom>
        </p:spPr>
      </p:pic>
      <p:pic>
        <p:nvPicPr>
          <p:cNvPr id="21" name="Picture 20" descr="A computer with a white screen&#10;&#10;Description automatically generated">
            <a:extLst>
              <a:ext uri="{FF2B5EF4-FFF2-40B4-BE49-F238E27FC236}">
                <a16:creationId xmlns:a16="http://schemas.microsoft.com/office/drawing/2014/main" id="{0BCC7F06-1471-31A2-4FCD-848BD9FA085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6" t="20856" r="18682" b="24366"/>
          <a:stretch/>
        </p:blipFill>
        <p:spPr>
          <a:xfrm>
            <a:off x="9828645" y="2257600"/>
            <a:ext cx="1648732" cy="989117"/>
          </a:xfrm>
          <a:prstGeom prst="rect">
            <a:avLst/>
          </a:prstGeom>
        </p:spPr>
      </p:pic>
      <p:pic>
        <p:nvPicPr>
          <p:cNvPr id="22" name="Picture 21" descr="A person and person sitting at a desk&#10;&#10;Description automatically generated">
            <a:extLst>
              <a:ext uri="{FF2B5EF4-FFF2-40B4-BE49-F238E27FC236}">
                <a16:creationId xmlns:a16="http://schemas.microsoft.com/office/drawing/2014/main" id="{2AD72696-2692-0FB1-EBE9-C9673C202DB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59" r="82197" b="68660"/>
          <a:stretch/>
        </p:blipFill>
        <p:spPr>
          <a:xfrm>
            <a:off x="10474268" y="2914300"/>
            <a:ext cx="424319" cy="228442"/>
          </a:xfrm>
          <a:prstGeom prst="rect">
            <a:avLst/>
          </a:prstGeom>
        </p:spPr>
      </p:pic>
      <p:pic>
        <p:nvPicPr>
          <p:cNvPr id="23" name="Picture 22" descr="A person and person sitting at a desk&#10;&#10;Description automatically generated">
            <a:extLst>
              <a:ext uri="{FF2B5EF4-FFF2-40B4-BE49-F238E27FC236}">
                <a16:creationId xmlns:a16="http://schemas.microsoft.com/office/drawing/2014/main" id="{40830701-F9DE-1336-D4B9-105CE98166D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7" t="4507" r="53460" b="85209"/>
          <a:stretch/>
        </p:blipFill>
        <p:spPr>
          <a:xfrm>
            <a:off x="10282205" y="2317605"/>
            <a:ext cx="750460" cy="301524"/>
          </a:xfrm>
          <a:prstGeom prst="rect">
            <a:avLst/>
          </a:prstGeom>
        </p:spPr>
      </p:pic>
      <p:pic>
        <p:nvPicPr>
          <p:cNvPr id="24" name="Picture 23" descr="A person and person sitting at a table with a computer&#10;&#10;Description automatically generated">
            <a:extLst>
              <a:ext uri="{FF2B5EF4-FFF2-40B4-BE49-F238E27FC236}">
                <a16:creationId xmlns:a16="http://schemas.microsoft.com/office/drawing/2014/main" id="{F29FA0BD-1B25-9D5D-00EA-B444BC88740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9" t="2571" r="23526"/>
          <a:stretch/>
        </p:blipFill>
        <p:spPr>
          <a:xfrm>
            <a:off x="3869067" y="1916423"/>
            <a:ext cx="1073649" cy="1267264"/>
          </a:xfrm>
          <a:prstGeom prst="rect">
            <a:avLst/>
          </a:prstGeom>
        </p:spPr>
      </p:pic>
      <p:sp>
        <p:nvSpPr>
          <p:cNvPr id="2" name="Chevron 7">
            <a:extLst>
              <a:ext uri="{FF2B5EF4-FFF2-40B4-BE49-F238E27FC236}">
                <a16:creationId xmlns:a16="http://schemas.microsoft.com/office/drawing/2014/main" id="{87095C49-E981-F984-3BA0-3DA83DF16E52}"/>
              </a:ext>
            </a:extLst>
          </p:cNvPr>
          <p:cNvSpPr/>
          <p:nvPr/>
        </p:nvSpPr>
        <p:spPr>
          <a:xfrm>
            <a:off x="5564731" y="3936372"/>
            <a:ext cx="1878604" cy="451738"/>
          </a:xfrm>
          <a:prstGeom prst="chevron">
            <a:avLst>
              <a:gd name="adj" fmla="val 2095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Receive application</a:t>
            </a:r>
          </a:p>
        </p:txBody>
      </p:sp>
      <p:sp>
        <p:nvSpPr>
          <p:cNvPr id="4" name="Chevron 9">
            <a:extLst>
              <a:ext uri="{FF2B5EF4-FFF2-40B4-BE49-F238E27FC236}">
                <a16:creationId xmlns:a16="http://schemas.microsoft.com/office/drawing/2014/main" id="{FE4BB44B-9515-8918-6D3D-F2686FB78172}"/>
              </a:ext>
            </a:extLst>
          </p:cNvPr>
          <p:cNvSpPr/>
          <p:nvPr/>
        </p:nvSpPr>
        <p:spPr>
          <a:xfrm>
            <a:off x="7693577" y="3936372"/>
            <a:ext cx="1878604" cy="451738"/>
          </a:xfrm>
          <a:prstGeom prst="chevron">
            <a:avLst>
              <a:gd name="adj" fmla="val 23595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Assess and decide</a:t>
            </a:r>
          </a:p>
        </p:txBody>
      </p:sp>
      <p:sp>
        <p:nvSpPr>
          <p:cNvPr id="5" name="Chevron 10">
            <a:extLst>
              <a:ext uri="{FF2B5EF4-FFF2-40B4-BE49-F238E27FC236}">
                <a16:creationId xmlns:a16="http://schemas.microsoft.com/office/drawing/2014/main" id="{EEFC0E34-B352-1023-3702-CC9CAF74DD98}"/>
              </a:ext>
            </a:extLst>
          </p:cNvPr>
          <p:cNvSpPr/>
          <p:nvPr/>
        </p:nvSpPr>
        <p:spPr>
          <a:xfrm>
            <a:off x="9822422" y="3936372"/>
            <a:ext cx="1878604" cy="451738"/>
          </a:xfrm>
          <a:prstGeom prst="chevron">
            <a:avLst>
              <a:gd name="adj" fmla="val 2227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Notify and commence</a:t>
            </a:r>
          </a:p>
        </p:txBody>
      </p:sp>
      <p:sp>
        <p:nvSpPr>
          <p:cNvPr id="6" name="Chevron 12">
            <a:extLst>
              <a:ext uri="{FF2B5EF4-FFF2-40B4-BE49-F238E27FC236}">
                <a16:creationId xmlns:a16="http://schemas.microsoft.com/office/drawing/2014/main" id="{077E5983-F923-6F37-3D63-1B08F0D3EE37}"/>
              </a:ext>
            </a:extLst>
          </p:cNvPr>
          <p:cNvSpPr/>
          <p:nvPr/>
        </p:nvSpPr>
        <p:spPr>
          <a:xfrm>
            <a:off x="1308955" y="3931845"/>
            <a:ext cx="1876688" cy="460792"/>
          </a:xfrm>
          <a:prstGeom prst="chevron">
            <a:avLst>
              <a:gd name="adj" fmla="val 22819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Inform and educate</a:t>
            </a:r>
          </a:p>
        </p:txBody>
      </p:sp>
      <p:sp>
        <p:nvSpPr>
          <p:cNvPr id="7" name="Chevron 14">
            <a:extLst>
              <a:ext uri="{FF2B5EF4-FFF2-40B4-BE49-F238E27FC236}">
                <a16:creationId xmlns:a16="http://schemas.microsoft.com/office/drawing/2014/main" id="{3A1FF6AB-4A05-0949-7AE6-EA39E1036775}"/>
              </a:ext>
            </a:extLst>
          </p:cNvPr>
          <p:cNvSpPr/>
          <p:nvPr/>
        </p:nvSpPr>
        <p:spPr>
          <a:xfrm>
            <a:off x="3435885" y="3936372"/>
            <a:ext cx="1878604" cy="451738"/>
          </a:xfrm>
          <a:prstGeom prst="chevron">
            <a:avLst>
              <a:gd name="adj" fmla="val 2227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Identify</a:t>
            </a:r>
          </a:p>
        </p:txBody>
      </p:sp>
      <p:pic>
        <p:nvPicPr>
          <p:cNvPr id="8" name="Graphic 7" descr="Building outline">
            <a:extLst>
              <a:ext uri="{FF2B5EF4-FFF2-40B4-BE49-F238E27FC236}">
                <a16:creationId xmlns:a16="http://schemas.microsoft.com/office/drawing/2014/main" id="{D2752056-1F34-BD1C-1C47-0659BA2BC4A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9623" y="3844320"/>
            <a:ext cx="659938" cy="65993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AB03F6-0C94-2584-46B4-7E3C4D2BE3C8}"/>
              </a:ext>
            </a:extLst>
          </p:cNvPr>
          <p:cNvSpPr/>
          <p:nvPr/>
        </p:nvSpPr>
        <p:spPr>
          <a:xfrm>
            <a:off x="1298425" y="44945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25A440-70C6-A129-28BC-8EF6C8CB6F7D}"/>
              </a:ext>
            </a:extLst>
          </p:cNvPr>
          <p:cNvSpPr/>
          <p:nvPr/>
        </p:nvSpPr>
        <p:spPr>
          <a:xfrm>
            <a:off x="3425893" y="44945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64E586F-F778-C37D-881B-B1DD761B0884}"/>
              </a:ext>
            </a:extLst>
          </p:cNvPr>
          <p:cNvSpPr/>
          <p:nvPr/>
        </p:nvSpPr>
        <p:spPr>
          <a:xfrm>
            <a:off x="5553361" y="44945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C3C1EC6-6BD0-DD0F-B1BE-555176779441}"/>
              </a:ext>
            </a:extLst>
          </p:cNvPr>
          <p:cNvSpPr/>
          <p:nvPr/>
        </p:nvSpPr>
        <p:spPr>
          <a:xfrm>
            <a:off x="7680829" y="44945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51D80A-C12C-6A54-C2A2-863DF15DB306}"/>
              </a:ext>
            </a:extLst>
          </p:cNvPr>
          <p:cNvSpPr/>
          <p:nvPr/>
        </p:nvSpPr>
        <p:spPr>
          <a:xfrm>
            <a:off x="9808296" y="44945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</p:spTree>
    <p:extLst>
      <p:ext uri="{BB962C8B-B14F-4D97-AF65-F5344CB8AC3E}">
        <p14:creationId xmlns:p14="http://schemas.microsoft.com/office/powerpoint/2010/main" val="66169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CC721C9-8E8A-F8C0-50C6-00A179B481F8}"/>
              </a:ext>
            </a:extLst>
          </p:cNvPr>
          <p:cNvSpPr/>
          <p:nvPr/>
        </p:nvSpPr>
        <p:spPr>
          <a:xfrm>
            <a:off x="-2001" y="3888736"/>
            <a:ext cx="12192000" cy="20455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 anchorCtr="0"/>
          <a:lstStyle/>
          <a:p>
            <a:pPr algn="ctr"/>
            <a:r>
              <a:rPr lang="en-AU" sz="1400" dirty="0">
                <a:solidFill>
                  <a:schemeClr val="accent2"/>
                </a:solidFill>
              </a:rPr>
              <a:t>Agency perspective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D7BF36-A959-E106-1F28-E6195CC35978}"/>
              </a:ext>
            </a:extLst>
          </p:cNvPr>
          <p:cNvSpPr/>
          <p:nvPr/>
        </p:nvSpPr>
        <p:spPr>
          <a:xfrm>
            <a:off x="0" y="1815903"/>
            <a:ext cx="12192000" cy="20455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 anchorCtr="0"/>
          <a:lstStyle/>
          <a:p>
            <a:pPr algn="ctr"/>
            <a:r>
              <a:rPr lang="en-AU" sz="1400" dirty="0">
                <a:solidFill>
                  <a:schemeClr val="accent2"/>
                </a:solidFill>
              </a:rPr>
              <a:t>Customer perspective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2075A0-1BF4-B29E-1FCE-03BA3F421AD5}"/>
              </a:ext>
            </a:extLst>
          </p:cNvPr>
          <p:cNvSpPr txBox="1"/>
          <p:nvPr/>
        </p:nvSpPr>
        <p:spPr>
          <a:xfrm>
            <a:off x="0" y="320734"/>
            <a:ext cx="12192000" cy="3693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ctr"/>
            <a:r>
              <a:rPr lang="en-AU" sz="2400" b="1" dirty="0">
                <a:solidFill>
                  <a:schemeClr val="accent2"/>
                </a:solidFill>
              </a:rPr>
              <a:t>Identification of capabilities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E97131D-4C0B-ED2A-52DA-B3BB1FE2FD5D}"/>
              </a:ext>
            </a:extLst>
          </p:cNvPr>
          <p:cNvSpPr/>
          <p:nvPr/>
        </p:nvSpPr>
        <p:spPr>
          <a:xfrm>
            <a:off x="1298425" y="33652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Research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BD73D4A-D196-7D80-CD32-8DBD18B01376}"/>
              </a:ext>
            </a:extLst>
          </p:cNvPr>
          <p:cNvSpPr/>
          <p:nvPr/>
        </p:nvSpPr>
        <p:spPr>
          <a:xfrm>
            <a:off x="3427289" y="33652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Identify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6F9277E-17FF-3485-EC9B-B9C4BC8F2053}"/>
              </a:ext>
            </a:extLst>
          </p:cNvPr>
          <p:cNvSpPr/>
          <p:nvPr/>
        </p:nvSpPr>
        <p:spPr>
          <a:xfrm>
            <a:off x="5556153" y="33652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Submit application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43FE7CB-6378-8A3B-FD70-01DEF617F592}"/>
              </a:ext>
            </a:extLst>
          </p:cNvPr>
          <p:cNvSpPr/>
          <p:nvPr/>
        </p:nvSpPr>
        <p:spPr>
          <a:xfrm>
            <a:off x="7685017" y="33652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Wait / respond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D8EDD0B-3FB5-DE87-BE21-0828DEA6120E}"/>
              </a:ext>
            </a:extLst>
          </p:cNvPr>
          <p:cNvSpPr/>
          <p:nvPr/>
        </p:nvSpPr>
        <p:spPr>
          <a:xfrm>
            <a:off x="9813881" y="33652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Receive result and commence</a:t>
            </a:r>
          </a:p>
        </p:txBody>
      </p:sp>
      <p:pic>
        <p:nvPicPr>
          <p:cNvPr id="26" name="Graphic 25" descr="Man outline">
            <a:extLst>
              <a:ext uri="{FF2B5EF4-FFF2-40B4-BE49-F238E27FC236}">
                <a16:creationId xmlns:a16="http://schemas.microsoft.com/office/drawing/2014/main" id="{44868B88-B180-E9C8-C9F6-7939A6BCF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2603" y="3291756"/>
            <a:ext cx="558110" cy="558110"/>
          </a:xfrm>
          <a:prstGeom prst="rect">
            <a:avLst/>
          </a:prstGeom>
        </p:spPr>
      </p:pic>
      <p:pic>
        <p:nvPicPr>
          <p:cNvPr id="3" name="Picture 2" descr="A cartoon of two people sitting at a desk with a child&#10;&#10;Description automatically generated">
            <a:extLst>
              <a:ext uri="{FF2B5EF4-FFF2-40B4-BE49-F238E27FC236}">
                <a16:creationId xmlns:a16="http://schemas.microsoft.com/office/drawing/2014/main" id="{6A06DA2F-F87A-AF20-A69B-13F99F75936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3" t="99" r="14231"/>
          <a:stretch/>
        </p:blipFill>
        <p:spPr>
          <a:xfrm>
            <a:off x="1818870" y="2123725"/>
            <a:ext cx="1073649" cy="1098951"/>
          </a:xfrm>
          <a:prstGeom prst="rect">
            <a:avLst/>
          </a:prstGeom>
        </p:spPr>
      </p:pic>
      <p:pic>
        <p:nvPicPr>
          <p:cNvPr id="11" name="Picture 10" descr="A cartoon of a family on a beach&#10;&#10;Description automatically generated">
            <a:extLst>
              <a:ext uri="{FF2B5EF4-FFF2-40B4-BE49-F238E27FC236}">
                <a16:creationId xmlns:a16="http://schemas.microsoft.com/office/drawing/2014/main" id="{4E8DCB68-D794-9260-1E61-6DDE37A371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680" y="1831806"/>
            <a:ext cx="1782165" cy="1333896"/>
          </a:xfrm>
          <a:prstGeom prst="rect">
            <a:avLst/>
          </a:prstGeom>
        </p:spPr>
      </p:pic>
      <p:pic>
        <p:nvPicPr>
          <p:cNvPr id="14" name="Picture 13" descr="A person sitting at a table with a computer&#10;&#10;Description automatically generated">
            <a:extLst>
              <a:ext uri="{FF2B5EF4-FFF2-40B4-BE49-F238E27FC236}">
                <a16:creationId xmlns:a16="http://schemas.microsoft.com/office/drawing/2014/main" id="{F1F15EA6-26B2-B637-887C-5D1A065726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162" y="2182245"/>
            <a:ext cx="1480724" cy="1029962"/>
          </a:xfrm>
          <a:prstGeom prst="rect">
            <a:avLst/>
          </a:prstGeom>
        </p:spPr>
      </p:pic>
      <p:pic>
        <p:nvPicPr>
          <p:cNvPr id="21" name="Picture 20" descr="A computer with a white screen&#10;&#10;Description automatically generated">
            <a:extLst>
              <a:ext uri="{FF2B5EF4-FFF2-40B4-BE49-F238E27FC236}">
                <a16:creationId xmlns:a16="http://schemas.microsoft.com/office/drawing/2014/main" id="{0BCC7F06-1471-31A2-4FCD-848BD9FA085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6" t="20856" r="18682" b="24366"/>
          <a:stretch/>
        </p:blipFill>
        <p:spPr>
          <a:xfrm>
            <a:off x="9828645" y="2257600"/>
            <a:ext cx="1648732" cy="989117"/>
          </a:xfrm>
          <a:prstGeom prst="rect">
            <a:avLst/>
          </a:prstGeom>
        </p:spPr>
      </p:pic>
      <p:pic>
        <p:nvPicPr>
          <p:cNvPr id="22" name="Picture 21" descr="A person and person sitting at a desk&#10;&#10;Description automatically generated">
            <a:extLst>
              <a:ext uri="{FF2B5EF4-FFF2-40B4-BE49-F238E27FC236}">
                <a16:creationId xmlns:a16="http://schemas.microsoft.com/office/drawing/2014/main" id="{2AD72696-2692-0FB1-EBE9-C9673C202DB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59" r="82197" b="68660"/>
          <a:stretch/>
        </p:blipFill>
        <p:spPr>
          <a:xfrm>
            <a:off x="10474268" y="2914300"/>
            <a:ext cx="424319" cy="228442"/>
          </a:xfrm>
          <a:prstGeom prst="rect">
            <a:avLst/>
          </a:prstGeom>
        </p:spPr>
      </p:pic>
      <p:pic>
        <p:nvPicPr>
          <p:cNvPr id="23" name="Picture 22" descr="A person and person sitting at a desk&#10;&#10;Description automatically generated">
            <a:extLst>
              <a:ext uri="{FF2B5EF4-FFF2-40B4-BE49-F238E27FC236}">
                <a16:creationId xmlns:a16="http://schemas.microsoft.com/office/drawing/2014/main" id="{40830701-F9DE-1336-D4B9-105CE98166D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7" t="4507" r="53460" b="85209"/>
          <a:stretch/>
        </p:blipFill>
        <p:spPr>
          <a:xfrm>
            <a:off x="10282205" y="2317605"/>
            <a:ext cx="750460" cy="301524"/>
          </a:xfrm>
          <a:prstGeom prst="rect">
            <a:avLst/>
          </a:prstGeom>
        </p:spPr>
      </p:pic>
      <p:pic>
        <p:nvPicPr>
          <p:cNvPr id="24" name="Picture 23" descr="A person and person sitting at a table with a computer&#10;&#10;Description automatically generated">
            <a:extLst>
              <a:ext uri="{FF2B5EF4-FFF2-40B4-BE49-F238E27FC236}">
                <a16:creationId xmlns:a16="http://schemas.microsoft.com/office/drawing/2014/main" id="{F29FA0BD-1B25-9D5D-00EA-B444BC88740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9" t="2571" r="23526"/>
          <a:stretch/>
        </p:blipFill>
        <p:spPr>
          <a:xfrm>
            <a:off x="3869067" y="1916423"/>
            <a:ext cx="1073649" cy="1267264"/>
          </a:xfrm>
          <a:prstGeom prst="rect">
            <a:avLst/>
          </a:prstGeom>
        </p:spPr>
      </p:pic>
      <p:sp>
        <p:nvSpPr>
          <p:cNvPr id="2" name="Chevron 7">
            <a:extLst>
              <a:ext uri="{FF2B5EF4-FFF2-40B4-BE49-F238E27FC236}">
                <a16:creationId xmlns:a16="http://schemas.microsoft.com/office/drawing/2014/main" id="{87095C49-E981-F984-3BA0-3DA83DF16E52}"/>
              </a:ext>
            </a:extLst>
          </p:cNvPr>
          <p:cNvSpPr/>
          <p:nvPr/>
        </p:nvSpPr>
        <p:spPr>
          <a:xfrm>
            <a:off x="5564731" y="3936372"/>
            <a:ext cx="1878604" cy="451738"/>
          </a:xfrm>
          <a:prstGeom prst="chevron">
            <a:avLst>
              <a:gd name="adj" fmla="val 2095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Receive application</a:t>
            </a:r>
          </a:p>
        </p:txBody>
      </p:sp>
      <p:sp>
        <p:nvSpPr>
          <p:cNvPr id="4" name="Chevron 9">
            <a:extLst>
              <a:ext uri="{FF2B5EF4-FFF2-40B4-BE49-F238E27FC236}">
                <a16:creationId xmlns:a16="http://schemas.microsoft.com/office/drawing/2014/main" id="{FE4BB44B-9515-8918-6D3D-F2686FB78172}"/>
              </a:ext>
            </a:extLst>
          </p:cNvPr>
          <p:cNvSpPr/>
          <p:nvPr/>
        </p:nvSpPr>
        <p:spPr>
          <a:xfrm>
            <a:off x="7693577" y="3936372"/>
            <a:ext cx="1878604" cy="451738"/>
          </a:xfrm>
          <a:prstGeom prst="chevron">
            <a:avLst>
              <a:gd name="adj" fmla="val 23595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Assess and decide</a:t>
            </a:r>
          </a:p>
        </p:txBody>
      </p:sp>
      <p:sp>
        <p:nvSpPr>
          <p:cNvPr id="5" name="Chevron 10">
            <a:extLst>
              <a:ext uri="{FF2B5EF4-FFF2-40B4-BE49-F238E27FC236}">
                <a16:creationId xmlns:a16="http://schemas.microsoft.com/office/drawing/2014/main" id="{EEFC0E34-B352-1023-3702-CC9CAF74DD98}"/>
              </a:ext>
            </a:extLst>
          </p:cNvPr>
          <p:cNvSpPr/>
          <p:nvPr/>
        </p:nvSpPr>
        <p:spPr>
          <a:xfrm>
            <a:off x="9822422" y="3936372"/>
            <a:ext cx="1878604" cy="451738"/>
          </a:xfrm>
          <a:prstGeom prst="chevron">
            <a:avLst>
              <a:gd name="adj" fmla="val 2227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Notify and commence</a:t>
            </a:r>
          </a:p>
        </p:txBody>
      </p:sp>
      <p:sp>
        <p:nvSpPr>
          <p:cNvPr id="6" name="Chevron 12">
            <a:extLst>
              <a:ext uri="{FF2B5EF4-FFF2-40B4-BE49-F238E27FC236}">
                <a16:creationId xmlns:a16="http://schemas.microsoft.com/office/drawing/2014/main" id="{077E5983-F923-6F37-3D63-1B08F0D3EE37}"/>
              </a:ext>
            </a:extLst>
          </p:cNvPr>
          <p:cNvSpPr/>
          <p:nvPr/>
        </p:nvSpPr>
        <p:spPr>
          <a:xfrm>
            <a:off x="1308955" y="3931845"/>
            <a:ext cx="1876688" cy="460792"/>
          </a:xfrm>
          <a:prstGeom prst="chevron">
            <a:avLst>
              <a:gd name="adj" fmla="val 22819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Inform and educate</a:t>
            </a:r>
          </a:p>
        </p:txBody>
      </p:sp>
      <p:sp>
        <p:nvSpPr>
          <p:cNvPr id="7" name="Chevron 14">
            <a:extLst>
              <a:ext uri="{FF2B5EF4-FFF2-40B4-BE49-F238E27FC236}">
                <a16:creationId xmlns:a16="http://schemas.microsoft.com/office/drawing/2014/main" id="{3A1FF6AB-4A05-0949-7AE6-EA39E1036775}"/>
              </a:ext>
            </a:extLst>
          </p:cNvPr>
          <p:cNvSpPr/>
          <p:nvPr/>
        </p:nvSpPr>
        <p:spPr>
          <a:xfrm>
            <a:off x="3435885" y="3936372"/>
            <a:ext cx="1878604" cy="451738"/>
          </a:xfrm>
          <a:prstGeom prst="chevron">
            <a:avLst>
              <a:gd name="adj" fmla="val 2227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Identify</a:t>
            </a:r>
          </a:p>
        </p:txBody>
      </p:sp>
      <p:pic>
        <p:nvPicPr>
          <p:cNvPr id="8" name="Graphic 7" descr="Building outline">
            <a:extLst>
              <a:ext uri="{FF2B5EF4-FFF2-40B4-BE49-F238E27FC236}">
                <a16:creationId xmlns:a16="http://schemas.microsoft.com/office/drawing/2014/main" id="{D2752056-1F34-BD1C-1C47-0659BA2BC4A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9623" y="3844320"/>
            <a:ext cx="659938" cy="65993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AB03F6-0C94-2584-46B4-7E3C4D2BE3C8}"/>
              </a:ext>
            </a:extLst>
          </p:cNvPr>
          <p:cNvSpPr/>
          <p:nvPr/>
        </p:nvSpPr>
        <p:spPr>
          <a:xfrm>
            <a:off x="1298425" y="44945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25A440-70C6-A129-28BC-8EF6C8CB6F7D}"/>
              </a:ext>
            </a:extLst>
          </p:cNvPr>
          <p:cNvSpPr/>
          <p:nvPr/>
        </p:nvSpPr>
        <p:spPr>
          <a:xfrm>
            <a:off x="3425893" y="44945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64E586F-F778-C37D-881B-B1DD761B0884}"/>
              </a:ext>
            </a:extLst>
          </p:cNvPr>
          <p:cNvSpPr/>
          <p:nvPr/>
        </p:nvSpPr>
        <p:spPr>
          <a:xfrm>
            <a:off x="5553361" y="44945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C3C1EC6-6BD0-DD0F-B1BE-555176779441}"/>
              </a:ext>
            </a:extLst>
          </p:cNvPr>
          <p:cNvSpPr/>
          <p:nvPr/>
        </p:nvSpPr>
        <p:spPr>
          <a:xfrm>
            <a:off x="7680829" y="44945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51D80A-C12C-6A54-C2A2-863DF15DB306}"/>
              </a:ext>
            </a:extLst>
          </p:cNvPr>
          <p:cNvSpPr/>
          <p:nvPr/>
        </p:nvSpPr>
        <p:spPr>
          <a:xfrm>
            <a:off x="9808296" y="44945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DA5C21C-3E49-F8E9-1EA3-562272A85B15}"/>
              </a:ext>
            </a:extLst>
          </p:cNvPr>
          <p:cNvSpPr/>
          <p:nvPr/>
        </p:nvSpPr>
        <p:spPr>
          <a:xfrm>
            <a:off x="3408361" y="5148671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Identity Management</a:t>
            </a:r>
          </a:p>
        </p:txBody>
      </p:sp>
    </p:spTree>
    <p:extLst>
      <p:ext uri="{BB962C8B-B14F-4D97-AF65-F5344CB8AC3E}">
        <p14:creationId xmlns:p14="http://schemas.microsoft.com/office/powerpoint/2010/main" val="4114617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CC721C9-8E8A-F8C0-50C6-00A179B481F8}"/>
              </a:ext>
            </a:extLst>
          </p:cNvPr>
          <p:cNvSpPr/>
          <p:nvPr/>
        </p:nvSpPr>
        <p:spPr>
          <a:xfrm>
            <a:off x="-2001" y="3888736"/>
            <a:ext cx="12192000" cy="20455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 anchorCtr="0"/>
          <a:lstStyle/>
          <a:p>
            <a:pPr algn="ctr"/>
            <a:r>
              <a:rPr lang="en-AU" sz="1400" dirty="0">
                <a:solidFill>
                  <a:schemeClr val="accent2"/>
                </a:solidFill>
              </a:rPr>
              <a:t>Agency perspective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D7BF36-A959-E106-1F28-E6195CC35978}"/>
              </a:ext>
            </a:extLst>
          </p:cNvPr>
          <p:cNvSpPr/>
          <p:nvPr/>
        </p:nvSpPr>
        <p:spPr>
          <a:xfrm>
            <a:off x="0" y="1815903"/>
            <a:ext cx="12192000" cy="20455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 anchorCtr="0"/>
          <a:lstStyle/>
          <a:p>
            <a:pPr algn="ctr"/>
            <a:r>
              <a:rPr lang="en-AU" sz="1400" dirty="0">
                <a:solidFill>
                  <a:schemeClr val="accent2"/>
                </a:solidFill>
              </a:rPr>
              <a:t>Customer perspective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2075A0-1BF4-B29E-1FCE-03BA3F421AD5}"/>
              </a:ext>
            </a:extLst>
          </p:cNvPr>
          <p:cNvSpPr txBox="1"/>
          <p:nvPr/>
        </p:nvSpPr>
        <p:spPr>
          <a:xfrm>
            <a:off x="0" y="320734"/>
            <a:ext cx="12192000" cy="3693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ctr"/>
            <a:r>
              <a:rPr lang="en-AU" sz="2400" b="1" dirty="0">
                <a:solidFill>
                  <a:schemeClr val="accent2"/>
                </a:solidFill>
              </a:rPr>
              <a:t>Identification of capability affecting customer pain point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E97131D-4C0B-ED2A-52DA-B3BB1FE2FD5D}"/>
              </a:ext>
            </a:extLst>
          </p:cNvPr>
          <p:cNvSpPr/>
          <p:nvPr/>
        </p:nvSpPr>
        <p:spPr>
          <a:xfrm>
            <a:off x="1298425" y="33652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Research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BD73D4A-D196-7D80-CD32-8DBD18B01376}"/>
              </a:ext>
            </a:extLst>
          </p:cNvPr>
          <p:cNvSpPr/>
          <p:nvPr/>
        </p:nvSpPr>
        <p:spPr>
          <a:xfrm>
            <a:off x="3427289" y="33652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Identify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6F9277E-17FF-3485-EC9B-B9C4BC8F2053}"/>
              </a:ext>
            </a:extLst>
          </p:cNvPr>
          <p:cNvSpPr/>
          <p:nvPr/>
        </p:nvSpPr>
        <p:spPr>
          <a:xfrm>
            <a:off x="5556153" y="33652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Submit application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43FE7CB-6378-8A3B-FD70-01DEF617F592}"/>
              </a:ext>
            </a:extLst>
          </p:cNvPr>
          <p:cNvSpPr/>
          <p:nvPr/>
        </p:nvSpPr>
        <p:spPr>
          <a:xfrm>
            <a:off x="7685017" y="33652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Wait / respond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D8EDD0B-3FB5-DE87-BE21-0828DEA6120E}"/>
              </a:ext>
            </a:extLst>
          </p:cNvPr>
          <p:cNvSpPr/>
          <p:nvPr/>
        </p:nvSpPr>
        <p:spPr>
          <a:xfrm>
            <a:off x="9813881" y="33652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Receive result and commence</a:t>
            </a:r>
          </a:p>
        </p:txBody>
      </p:sp>
      <p:pic>
        <p:nvPicPr>
          <p:cNvPr id="26" name="Graphic 25" descr="Man outline">
            <a:extLst>
              <a:ext uri="{FF2B5EF4-FFF2-40B4-BE49-F238E27FC236}">
                <a16:creationId xmlns:a16="http://schemas.microsoft.com/office/drawing/2014/main" id="{44868B88-B180-E9C8-C9F6-7939A6BCF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2603" y="3291756"/>
            <a:ext cx="558110" cy="558110"/>
          </a:xfrm>
          <a:prstGeom prst="rect">
            <a:avLst/>
          </a:prstGeom>
        </p:spPr>
      </p:pic>
      <p:pic>
        <p:nvPicPr>
          <p:cNvPr id="3" name="Picture 2" descr="A cartoon of two people sitting at a desk with a child&#10;&#10;Description automatically generated">
            <a:extLst>
              <a:ext uri="{FF2B5EF4-FFF2-40B4-BE49-F238E27FC236}">
                <a16:creationId xmlns:a16="http://schemas.microsoft.com/office/drawing/2014/main" id="{6A06DA2F-F87A-AF20-A69B-13F99F75936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3" t="99" r="14231"/>
          <a:stretch/>
        </p:blipFill>
        <p:spPr>
          <a:xfrm>
            <a:off x="1818870" y="2123725"/>
            <a:ext cx="1073649" cy="1098951"/>
          </a:xfrm>
          <a:prstGeom prst="rect">
            <a:avLst/>
          </a:prstGeom>
        </p:spPr>
      </p:pic>
      <p:pic>
        <p:nvPicPr>
          <p:cNvPr id="11" name="Picture 10" descr="A cartoon of a family on a beach&#10;&#10;Description automatically generated">
            <a:extLst>
              <a:ext uri="{FF2B5EF4-FFF2-40B4-BE49-F238E27FC236}">
                <a16:creationId xmlns:a16="http://schemas.microsoft.com/office/drawing/2014/main" id="{4E8DCB68-D794-9260-1E61-6DDE37A371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680" y="1831806"/>
            <a:ext cx="1782165" cy="1333896"/>
          </a:xfrm>
          <a:prstGeom prst="rect">
            <a:avLst/>
          </a:prstGeom>
        </p:spPr>
      </p:pic>
      <p:pic>
        <p:nvPicPr>
          <p:cNvPr id="14" name="Picture 13" descr="A person sitting at a table with a computer&#10;&#10;Description automatically generated">
            <a:extLst>
              <a:ext uri="{FF2B5EF4-FFF2-40B4-BE49-F238E27FC236}">
                <a16:creationId xmlns:a16="http://schemas.microsoft.com/office/drawing/2014/main" id="{F1F15EA6-26B2-B637-887C-5D1A065726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162" y="2182245"/>
            <a:ext cx="1480724" cy="1029962"/>
          </a:xfrm>
          <a:prstGeom prst="rect">
            <a:avLst/>
          </a:prstGeom>
        </p:spPr>
      </p:pic>
      <p:pic>
        <p:nvPicPr>
          <p:cNvPr id="21" name="Picture 20" descr="A computer with a white screen&#10;&#10;Description automatically generated">
            <a:extLst>
              <a:ext uri="{FF2B5EF4-FFF2-40B4-BE49-F238E27FC236}">
                <a16:creationId xmlns:a16="http://schemas.microsoft.com/office/drawing/2014/main" id="{0BCC7F06-1471-31A2-4FCD-848BD9FA085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6" t="20856" r="18682" b="24366"/>
          <a:stretch/>
        </p:blipFill>
        <p:spPr>
          <a:xfrm>
            <a:off x="9828645" y="2257600"/>
            <a:ext cx="1648732" cy="989117"/>
          </a:xfrm>
          <a:prstGeom prst="rect">
            <a:avLst/>
          </a:prstGeom>
        </p:spPr>
      </p:pic>
      <p:pic>
        <p:nvPicPr>
          <p:cNvPr id="22" name="Picture 21" descr="A person and person sitting at a desk&#10;&#10;Description automatically generated">
            <a:extLst>
              <a:ext uri="{FF2B5EF4-FFF2-40B4-BE49-F238E27FC236}">
                <a16:creationId xmlns:a16="http://schemas.microsoft.com/office/drawing/2014/main" id="{2AD72696-2692-0FB1-EBE9-C9673C202DB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59" r="82197" b="68660"/>
          <a:stretch/>
        </p:blipFill>
        <p:spPr>
          <a:xfrm>
            <a:off x="10474268" y="2914300"/>
            <a:ext cx="424319" cy="228442"/>
          </a:xfrm>
          <a:prstGeom prst="rect">
            <a:avLst/>
          </a:prstGeom>
        </p:spPr>
      </p:pic>
      <p:pic>
        <p:nvPicPr>
          <p:cNvPr id="23" name="Picture 22" descr="A person and person sitting at a desk&#10;&#10;Description automatically generated">
            <a:extLst>
              <a:ext uri="{FF2B5EF4-FFF2-40B4-BE49-F238E27FC236}">
                <a16:creationId xmlns:a16="http://schemas.microsoft.com/office/drawing/2014/main" id="{40830701-F9DE-1336-D4B9-105CE98166D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7" t="4507" r="53460" b="85209"/>
          <a:stretch/>
        </p:blipFill>
        <p:spPr>
          <a:xfrm>
            <a:off x="10282205" y="2317605"/>
            <a:ext cx="750460" cy="301524"/>
          </a:xfrm>
          <a:prstGeom prst="rect">
            <a:avLst/>
          </a:prstGeom>
        </p:spPr>
      </p:pic>
      <p:pic>
        <p:nvPicPr>
          <p:cNvPr id="24" name="Picture 23" descr="A person and person sitting at a table with a computer&#10;&#10;Description automatically generated">
            <a:extLst>
              <a:ext uri="{FF2B5EF4-FFF2-40B4-BE49-F238E27FC236}">
                <a16:creationId xmlns:a16="http://schemas.microsoft.com/office/drawing/2014/main" id="{F29FA0BD-1B25-9D5D-00EA-B444BC88740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9" t="2571" r="23526"/>
          <a:stretch/>
        </p:blipFill>
        <p:spPr>
          <a:xfrm>
            <a:off x="3869067" y="1916423"/>
            <a:ext cx="1073649" cy="1267264"/>
          </a:xfrm>
          <a:prstGeom prst="rect">
            <a:avLst/>
          </a:prstGeom>
        </p:spPr>
      </p:pic>
      <p:sp>
        <p:nvSpPr>
          <p:cNvPr id="2" name="Chevron 7">
            <a:extLst>
              <a:ext uri="{FF2B5EF4-FFF2-40B4-BE49-F238E27FC236}">
                <a16:creationId xmlns:a16="http://schemas.microsoft.com/office/drawing/2014/main" id="{87095C49-E981-F984-3BA0-3DA83DF16E52}"/>
              </a:ext>
            </a:extLst>
          </p:cNvPr>
          <p:cNvSpPr/>
          <p:nvPr/>
        </p:nvSpPr>
        <p:spPr>
          <a:xfrm>
            <a:off x="5564731" y="3936372"/>
            <a:ext cx="1878604" cy="451738"/>
          </a:xfrm>
          <a:prstGeom prst="chevron">
            <a:avLst>
              <a:gd name="adj" fmla="val 2095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Receive application</a:t>
            </a:r>
          </a:p>
        </p:txBody>
      </p:sp>
      <p:sp>
        <p:nvSpPr>
          <p:cNvPr id="4" name="Chevron 9">
            <a:extLst>
              <a:ext uri="{FF2B5EF4-FFF2-40B4-BE49-F238E27FC236}">
                <a16:creationId xmlns:a16="http://schemas.microsoft.com/office/drawing/2014/main" id="{FE4BB44B-9515-8918-6D3D-F2686FB78172}"/>
              </a:ext>
            </a:extLst>
          </p:cNvPr>
          <p:cNvSpPr/>
          <p:nvPr/>
        </p:nvSpPr>
        <p:spPr>
          <a:xfrm>
            <a:off x="7693577" y="3936372"/>
            <a:ext cx="1878604" cy="451738"/>
          </a:xfrm>
          <a:prstGeom prst="chevron">
            <a:avLst>
              <a:gd name="adj" fmla="val 23595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Assess and decide</a:t>
            </a:r>
          </a:p>
        </p:txBody>
      </p:sp>
      <p:sp>
        <p:nvSpPr>
          <p:cNvPr id="5" name="Chevron 10">
            <a:extLst>
              <a:ext uri="{FF2B5EF4-FFF2-40B4-BE49-F238E27FC236}">
                <a16:creationId xmlns:a16="http://schemas.microsoft.com/office/drawing/2014/main" id="{EEFC0E34-B352-1023-3702-CC9CAF74DD98}"/>
              </a:ext>
            </a:extLst>
          </p:cNvPr>
          <p:cNvSpPr/>
          <p:nvPr/>
        </p:nvSpPr>
        <p:spPr>
          <a:xfrm>
            <a:off x="9822422" y="3936372"/>
            <a:ext cx="1878604" cy="451738"/>
          </a:xfrm>
          <a:prstGeom prst="chevron">
            <a:avLst>
              <a:gd name="adj" fmla="val 2227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Notify and commence</a:t>
            </a:r>
          </a:p>
        </p:txBody>
      </p:sp>
      <p:sp>
        <p:nvSpPr>
          <p:cNvPr id="6" name="Chevron 12">
            <a:extLst>
              <a:ext uri="{FF2B5EF4-FFF2-40B4-BE49-F238E27FC236}">
                <a16:creationId xmlns:a16="http://schemas.microsoft.com/office/drawing/2014/main" id="{077E5983-F923-6F37-3D63-1B08F0D3EE37}"/>
              </a:ext>
            </a:extLst>
          </p:cNvPr>
          <p:cNvSpPr/>
          <p:nvPr/>
        </p:nvSpPr>
        <p:spPr>
          <a:xfrm>
            <a:off x="1308955" y="3931845"/>
            <a:ext cx="1876688" cy="460792"/>
          </a:xfrm>
          <a:prstGeom prst="chevron">
            <a:avLst>
              <a:gd name="adj" fmla="val 22819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Inform and educate</a:t>
            </a:r>
          </a:p>
        </p:txBody>
      </p:sp>
      <p:sp>
        <p:nvSpPr>
          <p:cNvPr id="7" name="Chevron 14">
            <a:extLst>
              <a:ext uri="{FF2B5EF4-FFF2-40B4-BE49-F238E27FC236}">
                <a16:creationId xmlns:a16="http://schemas.microsoft.com/office/drawing/2014/main" id="{3A1FF6AB-4A05-0949-7AE6-EA39E1036775}"/>
              </a:ext>
            </a:extLst>
          </p:cNvPr>
          <p:cNvSpPr/>
          <p:nvPr/>
        </p:nvSpPr>
        <p:spPr>
          <a:xfrm>
            <a:off x="3435885" y="3936372"/>
            <a:ext cx="1878604" cy="451738"/>
          </a:xfrm>
          <a:prstGeom prst="chevron">
            <a:avLst>
              <a:gd name="adj" fmla="val 2227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Identify</a:t>
            </a:r>
          </a:p>
        </p:txBody>
      </p:sp>
      <p:pic>
        <p:nvPicPr>
          <p:cNvPr id="8" name="Graphic 7" descr="Building outline">
            <a:extLst>
              <a:ext uri="{FF2B5EF4-FFF2-40B4-BE49-F238E27FC236}">
                <a16:creationId xmlns:a16="http://schemas.microsoft.com/office/drawing/2014/main" id="{D2752056-1F34-BD1C-1C47-0659BA2BC4A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9623" y="3844320"/>
            <a:ext cx="659938" cy="65993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AB03F6-0C94-2584-46B4-7E3C4D2BE3C8}"/>
              </a:ext>
            </a:extLst>
          </p:cNvPr>
          <p:cNvSpPr/>
          <p:nvPr/>
        </p:nvSpPr>
        <p:spPr>
          <a:xfrm>
            <a:off x="1298425" y="44945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25A440-70C6-A129-28BC-8EF6C8CB6F7D}"/>
              </a:ext>
            </a:extLst>
          </p:cNvPr>
          <p:cNvSpPr/>
          <p:nvPr/>
        </p:nvSpPr>
        <p:spPr>
          <a:xfrm>
            <a:off x="3425893" y="44945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64E586F-F778-C37D-881B-B1DD761B0884}"/>
              </a:ext>
            </a:extLst>
          </p:cNvPr>
          <p:cNvSpPr/>
          <p:nvPr/>
        </p:nvSpPr>
        <p:spPr>
          <a:xfrm>
            <a:off x="5553361" y="44945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C3C1EC6-6BD0-DD0F-B1BE-555176779441}"/>
              </a:ext>
            </a:extLst>
          </p:cNvPr>
          <p:cNvSpPr/>
          <p:nvPr/>
        </p:nvSpPr>
        <p:spPr>
          <a:xfrm>
            <a:off x="7680829" y="44945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51D80A-C12C-6A54-C2A2-863DF15DB306}"/>
              </a:ext>
            </a:extLst>
          </p:cNvPr>
          <p:cNvSpPr/>
          <p:nvPr/>
        </p:nvSpPr>
        <p:spPr>
          <a:xfrm>
            <a:off x="9808296" y="44945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DA5C21C-3E49-F8E9-1EA3-562272A85B15}"/>
              </a:ext>
            </a:extLst>
          </p:cNvPr>
          <p:cNvSpPr/>
          <p:nvPr/>
        </p:nvSpPr>
        <p:spPr>
          <a:xfrm>
            <a:off x="3408361" y="5148671"/>
            <a:ext cx="1876773" cy="59907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rgbClr val="FF0000"/>
                </a:solidFill>
              </a:rPr>
              <a:t>Identity Management</a:t>
            </a:r>
          </a:p>
        </p:txBody>
      </p:sp>
    </p:spTree>
    <p:extLst>
      <p:ext uri="{BB962C8B-B14F-4D97-AF65-F5344CB8AC3E}">
        <p14:creationId xmlns:p14="http://schemas.microsoft.com/office/powerpoint/2010/main" val="3997836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CC721C9-8E8A-F8C0-50C6-00A179B481F8}"/>
              </a:ext>
            </a:extLst>
          </p:cNvPr>
          <p:cNvSpPr/>
          <p:nvPr/>
        </p:nvSpPr>
        <p:spPr>
          <a:xfrm>
            <a:off x="-2001" y="3888736"/>
            <a:ext cx="12192000" cy="20455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 anchorCtr="0"/>
          <a:lstStyle/>
          <a:p>
            <a:pPr algn="ctr"/>
            <a:r>
              <a:rPr lang="en-AU" sz="1400" dirty="0">
                <a:solidFill>
                  <a:schemeClr val="accent2"/>
                </a:solidFill>
              </a:rPr>
              <a:t>Agency perspective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D7BF36-A959-E106-1F28-E6195CC35978}"/>
              </a:ext>
            </a:extLst>
          </p:cNvPr>
          <p:cNvSpPr/>
          <p:nvPr/>
        </p:nvSpPr>
        <p:spPr>
          <a:xfrm>
            <a:off x="0" y="1815903"/>
            <a:ext cx="12192000" cy="20455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 anchorCtr="0"/>
          <a:lstStyle/>
          <a:p>
            <a:pPr algn="ctr"/>
            <a:r>
              <a:rPr lang="en-AU" sz="1400" dirty="0">
                <a:solidFill>
                  <a:schemeClr val="accent2"/>
                </a:solidFill>
              </a:rPr>
              <a:t>Customer perspective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2075A0-1BF4-B29E-1FCE-03BA3F421AD5}"/>
              </a:ext>
            </a:extLst>
          </p:cNvPr>
          <p:cNvSpPr txBox="1"/>
          <p:nvPr/>
        </p:nvSpPr>
        <p:spPr>
          <a:xfrm>
            <a:off x="0" y="136068"/>
            <a:ext cx="12192000" cy="73866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ctr"/>
            <a:r>
              <a:rPr lang="en-AU" sz="2400" b="1" dirty="0">
                <a:solidFill>
                  <a:schemeClr val="accent2"/>
                </a:solidFill>
              </a:rPr>
              <a:t>Defining the problem</a:t>
            </a:r>
          </a:p>
          <a:p>
            <a:pPr algn="ctr"/>
            <a:r>
              <a:rPr lang="en-AU" sz="2400" b="1" dirty="0">
                <a:solidFill>
                  <a:schemeClr val="accent2"/>
                </a:solidFill>
              </a:rPr>
              <a:t>Identification of capability requiring uplift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E97131D-4C0B-ED2A-52DA-B3BB1FE2FD5D}"/>
              </a:ext>
            </a:extLst>
          </p:cNvPr>
          <p:cNvSpPr/>
          <p:nvPr/>
        </p:nvSpPr>
        <p:spPr>
          <a:xfrm>
            <a:off x="1298425" y="33652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Research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BD73D4A-D196-7D80-CD32-8DBD18B01376}"/>
              </a:ext>
            </a:extLst>
          </p:cNvPr>
          <p:cNvSpPr/>
          <p:nvPr/>
        </p:nvSpPr>
        <p:spPr>
          <a:xfrm>
            <a:off x="3427289" y="33652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Identify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6F9277E-17FF-3485-EC9B-B9C4BC8F2053}"/>
              </a:ext>
            </a:extLst>
          </p:cNvPr>
          <p:cNvSpPr/>
          <p:nvPr/>
        </p:nvSpPr>
        <p:spPr>
          <a:xfrm>
            <a:off x="5556153" y="33652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Submit application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43FE7CB-6378-8A3B-FD70-01DEF617F592}"/>
              </a:ext>
            </a:extLst>
          </p:cNvPr>
          <p:cNvSpPr/>
          <p:nvPr/>
        </p:nvSpPr>
        <p:spPr>
          <a:xfrm>
            <a:off x="7685017" y="33652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Wait / respond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D8EDD0B-3FB5-DE87-BE21-0828DEA6120E}"/>
              </a:ext>
            </a:extLst>
          </p:cNvPr>
          <p:cNvSpPr/>
          <p:nvPr/>
        </p:nvSpPr>
        <p:spPr>
          <a:xfrm>
            <a:off x="9813881" y="33652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Receive result and commence</a:t>
            </a:r>
          </a:p>
        </p:txBody>
      </p:sp>
      <p:pic>
        <p:nvPicPr>
          <p:cNvPr id="26" name="Graphic 25" descr="Man outline">
            <a:extLst>
              <a:ext uri="{FF2B5EF4-FFF2-40B4-BE49-F238E27FC236}">
                <a16:creationId xmlns:a16="http://schemas.microsoft.com/office/drawing/2014/main" id="{44868B88-B180-E9C8-C9F6-7939A6BCF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2603" y="3291756"/>
            <a:ext cx="558110" cy="558110"/>
          </a:xfrm>
          <a:prstGeom prst="rect">
            <a:avLst/>
          </a:prstGeom>
        </p:spPr>
      </p:pic>
      <p:pic>
        <p:nvPicPr>
          <p:cNvPr id="3" name="Picture 2" descr="A cartoon of two people sitting at a desk with a child&#10;&#10;Description automatically generated">
            <a:extLst>
              <a:ext uri="{FF2B5EF4-FFF2-40B4-BE49-F238E27FC236}">
                <a16:creationId xmlns:a16="http://schemas.microsoft.com/office/drawing/2014/main" id="{6A06DA2F-F87A-AF20-A69B-13F99F75936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3" t="99" r="14231"/>
          <a:stretch/>
        </p:blipFill>
        <p:spPr>
          <a:xfrm>
            <a:off x="1818870" y="2123725"/>
            <a:ext cx="1073649" cy="1098951"/>
          </a:xfrm>
          <a:prstGeom prst="rect">
            <a:avLst/>
          </a:prstGeom>
        </p:spPr>
      </p:pic>
      <p:pic>
        <p:nvPicPr>
          <p:cNvPr id="11" name="Picture 10" descr="A cartoon of a family on a beach&#10;&#10;Description automatically generated">
            <a:extLst>
              <a:ext uri="{FF2B5EF4-FFF2-40B4-BE49-F238E27FC236}">
                <a16:creationId xmlns:a16="http://schemas.microsoft.com/office/drawing/2014/main" id="{4E8DCB68-D794-9260-1E61-6DDE37A371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680" y="1831806"/>
            <a:ext cx="1782165" cy="1333896"/>
          </a:xfrm>
          <a:prstGeom prst="rect">
            <a:avLst/>
          </a:prstGeom>
        </p:spPr>
      </p:pic>
      <p:pic>
        <p:nvPicPr>
          <p:cNvPr id="14" name="Picture 13" descr="A person sitting at a table with a computer&#10;&#10;Description automatically generated">
            <a:extLst>
              <a:ext uri="{FF2B5EF4-FFF2-40B4-BE49-F238E27FC236}">
                <a16:creationId xmlns:a16="http://schemas.microsoft.com/office/drawing/2014/main" id="{F1F15EA6-26B2-B637-887C-5D1A065726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162" y="2182245"/>
            <a:ext cx="1480724" cy="1029962"/>
          </a:xfrm>
          <a:prstGeom prst="rect">
            <a:avLst/>
          </a:prstGeom>
        </p:spPr>
      </p:pic>
      <p:pic>
        <p:nvPicPr>
          <p:cNvPr id="21" name="Picture 20" descr="A computer with a white screen&#10;&#10;Description automatically generated">
            <a:extLst>
              <a:ext uri="{FF2B5EF4-FFF2-40B4-BE49-F238E27FC236}">
                <a16:creationId xmlns:a16="http://schemas.microsoft.com/office/drawing/2014/main" id="{0BCC7F06-1471-31A2-4FCD-848BD9FA085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6" t="20856" r="18682" b="24366"/>
          <a:stretch/>
        </p:blipFill>
        <p:spPr>
          <a:xfrm>
            <a:off x="9828645" y="2257600"/>
            <a:ext cx="1648732" cy="989117"/>
          </a:xfrm>
          <a:prstGeom prst="rect">
            <a:avLst/>
          </a:prstGeom>
        </p:spPr>
      </p:pic>
      <p:pic>
        <p:nvPicPr>
          <p:cNvPr id="22" name="Picture 21" descr="A person and person sitting at a desk&#10;&#10;Description automatically generated">
            <a:extLst>
              <a:ext uri="{FF2B5EF4-FFF2-40B4-BE49-F238E27FC236}">
                <a16:creationId xmlns:a16="http://schemas.microsoft.com/office/drawing/2014/main" id="{2AD72696-2692-0FB1-EBE9-C9673C202DB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59" r="82197" b="68660"/>
          <a:stretch/>
        </p:blipFill>
        <p:spPr>
          <a:xfrm>
            <a:off x="10474268" y="2914300"/>
            <a:ext cx="424319" cy="228442"/>
          </a:xfrm>
          <a:prstGeom prst="rect">
            <a:avLst/>
          </a:prstGeom>
        </p:spPr>
      </p:pic>
      <p:pic>
        <p:nvPicPr>
          <p:cNvPr id="23" name="Picture 22" descr="A person and person sitting at a desk&#10;&#10;Description automatically generated">
            <a:extLst>
              <a:ext uri="{FF2B5EF4-FFF2-40B4-BE49-F238E27FC236}">
                <a16:creationId xmlns:a16="http://schemas.microsoft.com/office/drawing/2014/main" id="{40830701-F9DE-1336-D4B9-105CE98166D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7" t="4507" r="53460" b="85209"/>
          <a:stretch/>
        </p:blipFill>
        <p:spPr>
          <a:xfrm>
            <a:off x="10282205" y="2317605"/>
            <a:ext cx="750460" cy="301524"/>
          </a:xfrm>
          <a:prstGeom prst="rect">
            <a:avLst/>
          </a:prstGeom>
        </p:spPr>
      </p:pic>
      <p:pic>
        <p:nvPicPr>
          <p:cNvPr id="24" name="Picture 23" descr="A person and person sitting at a table with a computer&#10;&#10;Description automatically generated">
            <a:extLst>
              <a:ext uri="{FF2B5EF4-FFF2-40B4-BE49-F238E27FC236}">
                <a16:creationId xmlns:a16="http://schemas.microsoft.com/office/drawing/2014/main" id="{F29FA0BD-1B25-9D5D-00EA-B444BC88740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9" t="2571" r="23526"/>
          <a:stretch/>
        </p:blipFill>
        <p:spPr>
          <a:xfrm>
            <a:off x="3869067" y="1916423"/>
            <a:ext cx="1073649" cy="1267264"/>
          </a:xfrm>
          <a:prstGeom prst="rect">
            <a:avLst/>
          </a:prstGeom>
        </p:spPr>
      </p:pic>
      <p:sp>
        <p:nvSpPr>
          <p:cNvPr id="2" name="Chevron 7">
            <a:extLst>
              <a:ext uri="{FF2B5EF4-FFF2-40B4-BE49-F238E27FC236}">
                <a16:creationId xmlns:a16="http://schemas.microsoft.com/office/drawing/2014/main" id="{87095C49-E981-F984-3BA0-3DA83DF16E52}"/>
              </a:ext>
            </a:extLst>
          </p:cNvPr>
          <p:cNvSpPr/>
          <p:nvPr/>
        </p:nvSpPr>
        <p:spPr>
          <a:xfrm>
            <a:off x="5564731" y="3936372"/>
            <a:ext cx="1878604" cy="451738"/>
          </a:xfrm>
          <a:prstGeom prst="chevron">
            <a:avLst>
              <a:gd name="adj" fmla="val 2095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Receive application</a:t>
            </a:r>
          </a:p>
        </p:txBody>
      </p:sp>
      <p:sp>
        <p:nvSpPr>
          <p:cNvPr id="4" name="Chevron 9">
            <a:extLst>
              <a:ext uri="{FF2B5EF4-FFF2-40B4-BE49-F238E27FC236}">
                <a16:creationId xmlns:a16="http://schemas.microsoft.com/office/drawing/2014/main" id="{FE4BB44B-9515-8918-6D3D-F2686FB78172}"/>
              </a:ext>
            </a:extLst>
          </p:cNvPr>
          <p:cNvSpPr/>
          <p:nvPr/>
        </p:nvSpPr>
        <p:spPr>
          <a:xfrm>
            <a:off x="7693577" y="3936372"/>
            <a:ext cx="1878604" cy="451738"/>
          </a:xfrm>
          <a:prstGeom prst="chevron">
            <a:avLst>
              <a:gd name="adj" fmla="val 23595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Assess and decide</a:t>
            </a:r>
          </a:p>
        </p:txBody>
      </p:sp>
      <p:sp>
        <p:nvSpPr>
          <p:cNvPr id="5" name="Chevron 10">
            <a:extLst>
              <a:ext uri="{FF2B5EF4-FFF2-40B4-BE49-F238E27FC236}">
                <a16:creationId xmlns:a16="http://schemas.microsoft.com/office/drawing/2014/main" id="{EEFC0E34-B352-1023-3702-CC9CAF74DD98}"/>
              </a:ext>
            </a:extLst>
          </p:cNvPr>
          <p:cNvSpPr/>
          <p:nvPr/>
        </p:nvSpPr>
        <p:spPr>
          <a:xfrm>
            <a:off x="9822422" y="3936372"/>
            <a:ext cx="1878604" cy="451738"/>
          </a:xfrm>
          <a:prstGeom prst="chevron">
            <a:avLst>
              <a:gd name="adj" fmla="val 2227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Notify and commence</a:t>
            </a:r>
          </a:p>
        </p:txBody>
      </p:sp>
      <p:sp>
        <p:nvSpPr>
          <p:cNvPr id="6" name="Chevron 12">
            <a:extLst>
              <a:ext uri="{FF2B5EF4-FFF2-40B4-BE49-F238E27FC236}">
                <a16:creationId xmlns:a16="http://schemas.microsoft.com/office/drawing/2014/main" id="{077E5983-F923-6F37-3D63-1B08F0D3EE37}"/>
              </a:ext>
            </a:extLst>
          </p:cNvPr>
          <p:cNvSpPr/>
          <p:nvPr/>
        </p:nvSpPr>
        <p:spPr>
          <a:xfrm>
            <a:off x="1308955" y="3931845"/>
            <a:ext cx="1876688" cy="460792"/>
          </a:xfrm>
          <a:prstGeom prst="chevron">
            <a:avLst>
              <a:gd name="adj" fmla="val 22819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Inform and educate</a:t>
            </a:r>
          </a:p>
        </p:txBody>
      </p:sp>
      <p:sp>
        <p:nvSpPr>
          <p:cNvPr id="7" name="Chevron 14">
            <a:extLst>
              <a:ext uri="{FF2B5EF4-FFF2-40B4-BE49-F238E27FC236}">
                <a16:creationId xmlns:a16="http://schemas.microsoft.com/office/drawing/2014/main" id="{3A1FF6AB-4A05-0949-7AE6-EA39E1036775}"/>
              </a:ext>
            </a:extLst>
          </p:cNvPr>
          <p:cNvSpPr/>
          <p:nvPr/>
        </p:nvSpPr>
        <p:spPr>
          <a:xfrm>
            <a:off x="3435885" y="3936372"/>
            <a:ext cx="1878604" cy="451738"/>
          </a:xfrm>
          <a:prstGeom prst="chevron">
            <a:avLst>
              <a:gd name="adj" fmla="val 2227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Identify</a:t>
            </a:r>
          </a:p>
        </p:txBody>
      </p:sp>
      <p:pic>
        <p:nvPicPr>
          <p:cNvPr id="8" name="Graphic 7" descr="Building outline">
            <a:extLst>
              <a:ext uri="{FF2B5EF4-FFF2-40B4-BE49-F238E27FC236}">
                <a16:creationId xmlns:a16="http://schemas.microsoft.com/office/drawing/2014/main" id="{D2752056-1F34-BD1C-1C47-0659BA2BC4A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9623" y="3844320"/>
            <a:ext cx="659938" cy="65993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AB03F6-0C94-2584-46B4-7E3C4D2BE3C8}"/>
              </a:ext>
            </a:extLst>
          </p:cNvPr>
          <p:cNvSpPr/>
          <p:nvPr/>
        </p:nvSpPr>
        <p:spPr>
          <a:xfrm>
            <a:off x="1298425" y="44945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25A440-70C6-A129-28BC-8EF6C8CB6F7D}"/>
              </a:ext>
            </a:extLst>
          </p:cNvPr>
          <p:cNvSpPr/>
          <p:nvPr/>
        </p:nvSpPr>
        <p:spPr>
          <a:xfrm>
            <a:off x="3425893" y="44945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64E586F-F778-C37D-881B-B1DD761B0884}"/>
              </a:ext>
            </a:extLst>
          </p:cNvPr>
          <p:cNvSpPr/>
          <p:nvPr/>
        </p:nvSpPr>
        <p:spPr>
          <a:xfrm>
            <a:off x="5553361" y="44945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C3C1EC6-6BD0-DD0F-B1BE-555176779441}"/>
              </a:ext>
            </a:extLst>
          </p:cNvPr>
          <p:cNvSpPr/>
          <p:nvPr/>
        </p:nvSpPr>
        <p:spPr>
          <a:xfrm>
            <a:off x="7680829" y="44945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51D80A-C12C-6A54-C2A2-863DF15DB306}"/>
              </a:ext>
            </a:extLst>
          </p:cNvPr>
          <p:cNvSpPr/>
          <p:nvPr/>
        </p:nvSpPr>
        <p:spPr>
          <a:xfrm>
            <a:off x="9808296" y="44945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DA5C21C-3E49-F8E9-1EA3-562272A85B15}"/>
              </a:ext>
            </a:extLst>
          </p:cNvPr>
          <p:cNvSpPr/>
          <p:nvPr/>
        </p:nvSpPr>
        <p:spPr>
          <a:xfrm>
            <a:off x="3408361" y="5148671"/>
            <a:ext cx="1876773" cy="59907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rgbClr val="FF0000"/>
                </a:solidFill>
              </a:rPr>
              <a:t>Identity Management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B5415C7-9EB9-079F-53FF-79BC7A8C855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64631" y="5308046"/>
            <a:ext cx="2484474" cy="139644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548FDFD-9092-3F70-CDED-76D1B7D3AD4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17959" y="5309384"/>
            <a:ext cx="2484474" cy="1393771"/>
          </a:xfrm>
          <a:prstGeom prst="rect">
            <a:avLst/>
          </a:prstGeom>
        </p:spPr>
      </p:pic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AB32D8BE-140A-197E-6C6A-25C98D9D470C}"/>
              </a:ext>
            </a:extLst>
          </p:cNvPr>
          <p:cNvCxnSpPr>
            <a:stCxn id="30" idx="2"/>
            <a:endCxn id="31" idx="1"/>
          </p:cNvCxnSpPr>
          <p:nvPr/>
        </p:nvCxnSpPr>
        <p:spPr>
          <a:xfrm rot="16200000" flipH="1">
            <a:off x="4876425" y="5218063"/>
            <a:ext cx="258528" cy="1317883"/>
          </a:xfrm>
          <a:prstGeom prst="bentConnector2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89215D0-9DCF-B6A4-FD1D-AEEE806F6ACF}"/>
              </a:ext>
            </a:extLst>
          </p:cNvPr>
          <p:cNvCxnSpPr>
            <a:stCxn id="31" idx="3"/>
            <a:endCxn id="33" idx="1"/>
          </p:cNvCxnSpPr>
          <p:nvPr/>
        </p:nvCxnSpPr>
        <p:spPr>
          <a:xfrm>
            <a:off x="8149105" y="6006269"/>
            <a:ext cx="568854" cy="1"/>
          </a:xfrm>
          <a:prstGeom prst="straightConnector1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862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0582DE-1D7C-D89B-C82A-0CD21967A5B0}"/>
              </a:ext>
            </a:extLst>
          </p:cNvPr>
          <p:cNvSpPr/>
          <p:nvPr/>
        </p:nvSpPr>
        <p:spPr>
          <a:xfrm>
            <a:off x="-3349" y="4041136"/>
            <a:ext cx="12192000" cy="20455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 anchorCtr="0"/>
          <a:lstStyle/>
          <a:p>
            <a:pPr algn="ctr"/>
            <a:r>
              <a:rPr lang="en-AU" sz="1400" dirty="0">
                <a:solidFill>
                  <a:schemeClr val="accent2"/>
                </a:solidFill>
              </a:rPr>
              <a:t>Agency perspective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79BAD2-824C-0197-13F4-B0A7EBD7216A}"/>
              </a:ext>
            </a:extLst>
          </p:cNvPr>
          <p:cNvSpPr/>
          <p:nvPr/>
        </p:nvSpPr>
        <p:spPr>
          <a:xfrm>
            <a:off x="-1348" y="1968303"/>
            <a:ext cx="12192000" cy="20455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 anchorCtr="0"/>
          <a:lstStyle/>
          <a:p>
            <a:pPr algn="ctr"/>
            <a:r>
              <a:rPr lang="en-AU" sz="1400" dirty="0">
                <a:solidFill>
                  <a:schemeClr val="accent2"/>
                </a:solidFill>
              </a:rPr>
              <a:t>Customer perspective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589D892-37BB-68C4-B140-8211A8819540}"/>
              </a:ext>
            </a:extLst>
          </p:cNvPr>
          <p:cNvSpPr/>
          <p:nvPr/>
        </p:nvSpPr>
        <p:spPr>
          <a:xfrm>
            <a:off x="1297077" y="35176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Research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8D87CC0-0D4C-2D99-F897-C2221DB1E1F5}"/>
              </a:ext>
            </a:extLst>
          </p:cNvPr>
          <p:cNvSpPr/>
          <p:nvPr/>
        </p:nvSpPr>
        <p:spPr>
          <a:xfrm>
            <a:off x="3417104" y="35176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Identify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20C1E45-1607-3FAE-0831-4C6E37F25D5B}"/>
              </a:ext>
            </a:extLst>
          </p:cNvPr>
          <p:cNvSpPr/>
          <p:nvPr/>
        </p:nvSpPr>
        <p:spPr>
          <a:xfrm>
            <a:off x="5554805" y="35176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Submit application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EC0D4F0-5F50-3025-79C8-A5701EDA1AFC}"/>
              </a:ext>
            </a:extLst>
          </p:cNvPr>
          <p:cNvSpPr/>
          <p:nvPr/>
        </p:nvSpPr>
        <p:spPr>
          <a:xfrm>
            <a:off x="7683669" y="35176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Wait / respond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E1CEB1C-C380-092F-1455-2F077F00F837}"/>
              </a:ext>
            </a:extLst>
          </p:cNvPr>
          <p:cNvSpPr/>
          <p:nvPr/>
        </p:nvSpPr>
        <p:spPr>
          <a:xfrm>
            <a:off x="9812533" y="35176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Receive result and commence</a:t>
            </a:r>
          </a:p>
        </p:txBody>
      </p:sp>
      <p:pic>
        <p:nvPicPr>
          <p:cNvPr id="9" name="Graphic 8" descr="Man outline">
            <a:extLst>
              <a:ext uri="{FF2B5EF4-FFF2-40B4-BE49-F238E27FC236}">
                <a16:creationId xmlns:a16="http://schemas.microsoft.com/office/drawing/2014/main" id="{2851913D-EDF9-8C1A-1F23-82FA3C564D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1255" y="3444156"/>
            <a:ext cx="558110" cy="558110"/>
          </a:xfrm>
          <a:prstGeom prst="rect">
            <a:avLst/>
          </a:prstGeom>
        </p:spPr>
      </p:pic>
      <p:pic>
        <p:nvPicPr>
          <p:cNvPr id="10" name="Picture 9" descr="A cartoon of two people sitting at a desk with a child&#10;&#10;Description automatically generated">
            <a:extLst>
              <a:ext uri="{FF2B5EF4-FFF2-40B4-BE49-F238E27FC236}">
                <a16:creationId xmlns:a16="http://schemas.microsoft.com/office/drawing/2014/main" id="{ACE01A4F-86D1-6484-2DE8-CD6A0FED5A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3" t="99" r="14231"/>
          <a:stretch/>
        </p:blipFill>
        <p:spPr>
          <a:xfrm>
            <a:off x="1817522" y="2276125"/>
            <a:ext cx="1073649" cy="1098951"/>
          </a:xfrm>
          <a:prstGeom prst="rect">
            <a:avLst/>
          </a:prstGeom>
        </p:spPr>
      </p:pic>
      <p:pic>
        <p:nvPicPr>
          <p:cNvPr id="11" name="Picture 10" descr="A cartoon of a family on a beach&#10;&#10;Description automatically generated">
            <a:extLst>
              <a:ext uri="{FF2B5EF4-FFF2-40B4-BE49-F238E27FC236}">
                <a16:creationId xmlns:a16="http://schemas.microsoft.com/office/drawing/2014/main" id="{FD8DD094-4881-A4D1-BEE1-5C57D55BB3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332" y="1984206"/>
            <a:ext cx="1782165" cy="1333896"/>
          </a:xfrm>
          <a:prstGeom prst="rect">
            <a:avLst/>
          </a:prstGeom>
        </p:spPr>
      </p:pic>
      <p:pic>
        <p:nvPicPr>
          <p:cNvPr id="12" name="Picture 11" descr="A person sitting at a table with a computer&#10;&#10;Description automatically generated">
            <a:extLst>
              <a:ext uri="{FF2B5EF4-FFF2-40B4-BE49-F238E27FC236}">
                <a16:creationId xmlns:a16="http://schemas.microsoft.com/office/drawing/2014/main" id="{45B87E83-F4AE-0270-01D1-B3EA67CA3D9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814" y="2334645"/>
            <a:ext cx="1480724" cy="1029962"/>
          </a:xfrm>
          <a:prstGeom prst="rect">
            <a:avLst/>
          </a:prstGeom>
        </p:spPr>
      </p:pic>
      <p:pic>
        <p:nvPicPr>
          <p:cNvPr id="13" name="Picture 12" descr="A computer with a white screen&#10;&#10;Description automatically generated">
            <a:extLst>
              <a:ext uri="{FF2B5EF4-FFF2-40B4-BE49-F238E27FC236}">
                <a16:creationId xmlns:a16="http://schemas.microsoft.com/office/drawing/2014/main" id="{CB6F6B08-42FA-6123-5C5F-74D055A0AC8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6" t="20856" r="18682" b="24366"/>
          <a:stretch/>
        </p:blipFill>
        <p:spPr>
          <a:xfrm>
            <a:off x="9827297" y="2410000"/>
            <a:ext cx="1648732" cy="989117"/>
          </a:xfrm>
          <a:prstGeom prst="rect">
            <a:avLst/>
          </a:prstGeom>
        </p:spPr>
      </p:pic>
      <p:pic>
        <p:nvPicPr>
          <p:cNvPr id="14" name="Picture 13" descr="A person and person sitting at a desk&#10;&#10;Description automatically generated">
            <a:extLst>
              <a:ext uri="{FF2B5EF4-FFF2-40B4-BE49-F238E27FC236}">
                <a16:creationId xmlns:a16="http://schemas.microsoft.com/office/drawing/2014/main" id="{B281559A-0916-237B-4D8A-2E573863C7F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59" r="82197" b="68660"/>
          <a:stretch/>
        </p:blipFill>
        <p:spPr>
          <a:xfrm>
            <a:off x="10472920" y="3066700"/>
            <a:ext cx="424319" cy="228442"/>
          </a:xfrm>
          <a:prstGeom prst="rect">
            <a:avLst/>
          </a:prstGeom>
        </p:spPr>
      </p:pic>
      <p:pic>
        <p:nvPicPr>
          <p:cNvPr id="15" name="Picture 14" descr="A person and person sitting at a desk&#10;&#10;Description automatically generated">
            <a:extLst>
              <a:ext uri="{FF2B5EF4-FFF2-40B4-BE49-F238E27FC236}">
                <a16:creationId xmlns:a16="http://schemas.microsoft.com/office/drawing/2014/main" id="{FCBC92E0-475F-1116-F2E6-68B78CED3BE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7" t="4507" r="53460" b="85209"/>
          <a:stretch/>
        </p:blipFill>
        <p:spPr>
          <a:xfrm>
            <a:off x="10280857" y="2470005"/>
            <a:ext cx="750460" cy="301524"/>
          </a:xfrm>
          <a:prstGeom prst="rect">
            <a:avLst/>
          </a:prstGeom>
        </p:spPr>
      </p:pic>
      <p:pic>
        <p:nvPicPr>
          <p:cNvPr id="16" name="Picture 15" descr="A person and person sitting at a table with a computer&#10;&#10;Description automatically generated">
            <a:extLst>
              <a:ext uri="{FF2B5EF4-FFF2-40B4-BE49-F238E27FC236}">
                <a16:creationId xmlns:a16="http://schemas.microsoft.com/office/drawing/2014/main" id="{9BB312A0-C9DC-FBCA-A590-D48418D4A4C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9" t="2571" r="23526"/>
          <a:stretch/>
        </p:blipFill>
        <p:spPr>
          <a:xfrm>
            <a:off x="3823253" y="2068823"/>
            <a:ext cx="1073649" cy="1267264"/>
          </a:xfrm>
          <a:prstGeom prst="rect">
            <a:avLst/>
          </a:prstGeom>
        </p:spPr>
      </p:pic>
      <p:sp>
        <p:nvSpPr>
          <p:cNvPr id="17" name="Chevron 7">
            <a:extLst>
              <a:ext uri="{FF2B5EF4-FFF2-40B4-BE49-F238E27FC236}">
                <a16:creationId xmlns:a16="http://schemas.microsoft.com/office/drawing/2014/main" id="{D6AF494B-2F90-CD89-8822-195CD1207AA3}"/>
              </a:ext>
            </a:extLst>
          </p:cNvPr>
          <p:cNvSpPr/>
          <p:nvPr/>
        </p:nvSpPr>
        <p:spPr>
          <a:xfrm>
            <a:off x="5563383" y="4088772"/>
            <a:ext cx="1878604" cy="451738"/>
          </a:xfrm>
          <a:prstGeom prst="chevron">
            <a:avLst>
              <a:gd name="adj" fmla="val 2095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Receive application</a:t>
            </a:r>
          </a:p>
        </p:txBody>
      </p:sp>
      <p:sp>
        <p:nvSpPr>
          <p:cNvPr id="18" name="Chevron 9">
            <a:extLst>
              <a:ext uri="{FF2B5EF4-FFF2-40B4-BE49-F238E27FC236}">
                <a16:creationId xmlns:a16="http://schemas.microsoft.com/office/drawing/2014/main" id="{122A1766-F0BC-DB8A-4060-5A65D5CF7FDC}"/>
              </a:ext>
            </a:extLst>
          </p:cNvPr>
          <p:cNvSpPr/>
          <p:nvPr/>
        </p:nvSpPr>
        <p:spPr>
          <a:xfrm>
            <a:off x="7692229" y="4088772"/>
            <a:ext cx="1878604" cy="451738"/>
          </a:xfrm>
          <a:prstGeom prst="chevron">
            <a:avLst>
              <a:gd name="adj" fmla="val 23595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Assess and decide</a:t>
            </a:r>
          </a:p>
        </p:txBody>
      </p:sp>
      <p:sp>
        <p:nvSpPr>
          <p:cNvPr id="19" name="Chevron 10">
            <a:extLst>
              <a:ext uri="{FF2B5EF4-FFF2-40B4-BE49-F238E27FC236}">
                <a16:creationId xmlns:a16="http://schemas.microsoft.com/office/drawing/2014/main" id="{4C01C51F-7415-472F-773F-9E99A7F49D7A}"/>
              </a:ext>
            </a:extLst>
          </p:cNvPr>
          <p:cNvSpPr/>
          <p:nvPr/>
        </p:nvSpPr>
        <p:spPr>
          <a:xfrm>
            <a:off x="9821074" y="4088772"/>
            <a:ext cx="1878604" cy="451738"/>
          </a:xfrm>
          <a:prstGeom prst="chevron">
            <a:avLst>
              <a:gd name="adj" fmla="val 2227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Notify and commence</a:t>
            </a:r>
          </a:p>
        </p:txBody>
      </p:sp>
      <p:sp>
        <p:nvSpPr>
          <p:cNvPr id="20" name="Chevron 12">
            <a:extLst>
              <a:ext uri="{FF2B5EF4-FFF2-40B4-BE49-F238E27FC236}">
                <a16:creationId xmlns:a16="http://schemas.microsoft.com/office/drawing/2014/main" id="{160B8B2F-6487-87BB-E3AE-8730E5B768E5}"/>
              </a:ext>
            </a:extLst>
          </p:cNvPr>
          <p:cNvSpPr/>
          <p:nvPr/>
        </p:nvSpPr>
        <p:spPr>
          <a:xfrm>
            <a:off x="1307607" y="4084245"/>
            <a:ext cx="1876688" cy="460792"/>
          </a:xfrm>
          <a:prstGeom prst="chevron">
            <a:avLst>
              <a:gd name="adj" fmla="val 22819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Inform and educate</a:t>
            </a:r>
          </a:p>
        </p:txBody>
      </p:sp>
      <p:sp>
        <p:nvSpPr>
          <p:cNvPr id="21" name="Chevron 14">
            <a:extLst>
              <a:ext uri="{FF2B5EF4-FFF2-40B4-BE49-F238E27FC236}">
                <a16:creationId xmlns:a16="http://schemas.microsoft.com/office/drawing/2014/main" id="{74B65EF2-04E4-1B1B-6C4F-9FB86383B830}"/>
              </a:ext>
            </a:extLst>
          </p:cNvPr>
          <p:cNvSpPr/>
          <p:nvPr/>
        </p:nvSpPr>
        <p:spPr>
          <a:xfrm>
            <a:off x="3420775" y="4088772"/>
            <a:ext cx="1878604" cy="451738"/>
          </a:xfrm>
          <a:prstGeom prst="chevron">
            <a:avLst>
              <a:gd name="adj" fmla="val 2227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Identify</a:t>
            </a:r>
          </a:p>
        </p:txBody>
      </p:sp>
      <p:pic>
        <p:nvPicPr>
          <p:cNvPr id="22" name="Graphic 21" descr="Building outline">
            <a:extLst>
              <a:ext uri="{FF2B5EF4-FFF2-40B4-BE49-F238E27FC236}">
                <a16:creationId xmlns:a16="http://schemas.microsoft.com/office/drawing/2014/main" id="{72AA2FB7-0AAF-5F96-0335-29A6C436D3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8275" y="3996720"/>
            <a:ext cx="659938" cy="659938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B7FB706-C1DD-5813-D8E0-FA19C8FC6F87}"/>
              </a:ext>
            </a:extLst>
          </p:cNvPr>
          <p:cNvSpPr/>
          <p:nvPr/>
        </p:nvSpPr>
        <p:spPr>
          <a:xfrm>
            <a:off x="1297077" y="46469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815779C-127B-1DE2-6F8E-1970AA45B0E3}"/>
              </a:ext>
            </a:extLst>
          </p:cNvPr>
          <p:cNvSpPr/>
          <p:nvPr/>
        </p:nvSpPr>
        <p:spPr>
          <a:xfrm>
            <a:off x="3421691" y="46469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1697009-CD74-24CB-7F0B-25332A3286A8}"/>
              </a:ext>
            </a:extLst>
          </p:cNvPr>
          <p:cNvSpPr/>
          <p:nvPr/>
        </p:nvSpPr>
        <p:spPr>
          <a:xfrm>
            <a:off x="5552013" y="46469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FDF2267-E423-99AD-C949-BA4880B1105D}"/>
              </a:ext>
            </a:extLst>
          </p:cNvPr>
          <p:cNvSpPr/>
          <p:nvPr/>
        </p:nvSpPr>
        <p:spPr>
          <a:xfrm>
            <a:off x="7679481" y="46469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48EA2C0-AC6E-8485-6A41-C9964DC087BC}"/>
              </a:ext>
            </a:extLst>
          </p:cNvPr>
          <p:cNvSpPr/>
          <p:nvPr/>
        </p:nvSpPr>
        <p:spPr>
          <a:xfrm>
            <a:off x="9806948" y="46469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063A1D9-248C-DEF3-485F-19C907789305}"/>
              </a:ext>
            </a:extLst>
          </p:cNvPr>
          <p:cNvSpPr/>
          <p:nvPr/>
        </p:nvSpPr>
        <p:spPr>
          <a:xfrm>
            <a:off x="-3349" y="1984206"/>
            <a:ext cx="3360529" cy="4102458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A841023-0C0A-0059-C523-A82B10AB884D}"/>
              </a:ext>
            </a:extLst>
          </p:cNvPr>
          <p:cNvSpPr txBox="1"/>
          <p:nvPr/>
        </p:nvSpPr>
        <p:spPr>
          <a:xfrm>
            <a:off x="0" y="136068"/>
            <a:ext cx="12192000" cy="738664"/>
          </a:xfrm>
          <a:prstGeom prst="rect">
            <a:avLst/>
          </a:prstGeom>
        </p:spPr>
        <p:txBody>
          <a:bodyPr vert="horz" wrap="square" lIns="360000" tIns="0" rIns="360000" bIns="0" rtlCol="0" anchor="ctr">
            <a:spAutoFit/>
          </a:bodyPr>
          <a:lstStyle/>
          <a:p>
            <a:pPr algn="ctr"/>
            <a:r>
              <a:rPr lang="en-AU" sz="2400" b="1" dirty="0">
                <a:solidFill>
                  <a:schemeClr val="accent2"/>
                </a:solidFill>
              </a:rPr>
              <a:t>Connecting from customer pain point to value stream stage to business capability needing uplift</a:t>
            </a:r>
          </a:p>
        </p:txBody>
      </p: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AB32D8BE-140A-197E-6C6A-25C98D9D470C}"/>
              </a:ext>
            </a:extLst>
          </p:cNvPr>
          <p:cNvCxnSpPr>
            <a:cxnSpLocks/>
            <a:stCxn id="28" idx="2"/>
            <a:endCxn id="31" idx="1"/>
          </p:cNvCxnSpPr>
          <p:nvPr/>
        </p:nvCxnSpPr>
        <p:spPr>
          <a:xfrm rot="16200000" flipH="1">
            <a:off x="4959290" y="5300928"/>
            <a:ext cx="106128" cy="1304553"/>
          </a:xfrm>
          <a:prstGeom prst="bentConnector2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89215D0-9DCF-B6A4-FD1D-AEEE806F6ACF}"/>
              </a:ext>
            </a:extLst>
          </p:cNvPr>
          <p:cNvCxnSpPr>
            <a:cxnSpLocks/>
          </p:cNvCxnSpPr>
          <p:nvPr/>
        </p:nvCxnSpPr>
        <p:spPr>
          <a:xfrm>
            <a:off x="7995357" y="6006269"/>
            <a:ext cx="568854" cy="1"/>
          </a:xfrm>
          <a:prstGeom prst="straightConnector1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D6BD105A-702E-541F-22AC-4206AE1DB926}"/>
              </a:ext>
            </a:extLst>
          </p:cNvPr>
          <p:cNvSpPr/>
          <p:nvPr/>
        </p:nvSpPr>
        <p:spPr>
          <a:xfrm>
            <a:off x="3421691" y="5301071"/>
            <a:ext cx="1876773" cy="59907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rgbClr val="FF0000"/>
                </a:solidFill>
              </a:rPr>
              <a:t>Identity Management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F6C49A6-A2F8-FD8D-48E7-4AD2FB99C66C}"/>
              </a:ext>
            </a:extLst>
          </p:cNvPr>
          <p:cNvSpPr/>
          <p:nvPr/>
        </p:nvSpPr>
        <p:spPr>
          <a:xfrm>
            <a:off x="5402069" y="1968302"/>
            <a:ext cx="6786582" cy="4118361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B5415C7-9EB9-079F-53FF-79BC7A8C855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64631" y="5308046"/>
            <a:ext cx="2484474" cy="139644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548FDFD-9092-3F70-CDED-76D1B7D3AD4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17959" y="5309384"/>
            <a:ext cx="2484474" cy="1393771"/>
          </a:xfrm>
          <a:prstGeom prst="rect">
            <a:avLst/>
          </a:prstGeom>
        </p:spPr>
      </p:pic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8E1873C-B49D-0163-C87D-293A48DE1316}"/>
              </a:ext>
            </a:extLst>
          </p:cNvPr>
          <p:cNvCxnSpPr>
            <a:cxnSpLocks/>
          </p:cNvCxnSpPr>
          <p:nvPr/>
        </p:nvCxnSpPr>
        <p:spPr>
          <a:xfrm>
            <a:off x="8138479" y="6220954"/>
            <a:ext cx="568854" cy="1"/>
          </a:xfrm>
          <a:prstGeom prst="straightConnector1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61E4E09-4A27-9690-29F5-C558582C5C16}"/>
              </a:ext>
            </a:extLst>
          </p:cNvPr>
          <p:cNvCxnSpPr>
            <a:cxnSpLocks/>
          </p:cNvCxnSpPr>
          <p:nvPr/>
        </p:nvCxnSpPr>
        <p:spPr>
          <a:xfrm>
            <a:off x="3984771" y="2835479"/>
            <a:ext cx="0" cy="149498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22DF212E-2C4B-04BC-C453-8399373F7F57}"/>
              </a:ext>
            </a:extLst>
          </p:cNvPr>
          <p:cNvSpPr txBox="1"/>
          <p:nvPr/>
        </p:nvSpPr>
        <p:spPr>
          <a:xfrm>
            <a:off x="4038496" y="3065031"/>
            <a:ext cx="3558888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sz="1400" dirty="0"/>
              <a:t>A customer pain point is identified, and is used as a key input to value stream analysis.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8D67C85-79A9-BB24-941F-B011C481C9AD}"/>
              </a:ext>
            </a:extLst>
          </p:cNvPr>
          <p:cNvCxnSpPr>
            <a:cxnSpLocks/>
          </p:cNvCxnSpPr>
          <p:nvPr/>
        </p:nvCxnSpPr>
        <p:spPr>
          <a:xfrm>
            <a:off x="4749646" y="4255962"/>
            <a:ext cx="0" cy="121318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8A901DBA-6474-DCE9-A9F7-6C66D661499D}"/>
              </a:ext>
            </a:extLst>
          </p:cNvPr>
          <p:cNvSpPr txBox="1"/>
          <p:nvPr/>
        </p:nvSpPr>
        <p:spPr>
          <a:xfrm>
            <a:off x="4794856" y="3994373"/>
            <a:ext cx="4025874" cy="116955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sz="1400" dirty="0"/>
              <a:t>Analysis of the business capability is conducted in the context of the value stream stage. Customer insights for that value stream stage are a critical input to analysis of applicable business capabilities.</a:t>
            </a:r>
          </a:p>
        </p:txBody>
      </p:sp>
    </p:spTree>
    <p:extLst>
      <p:ext uri="{BB962C8B-B14F-4D97-AF65-F5344CB8AC3E}">
        <p14:creationId xmlns:p14="http://schemas.microsoft.com/office/powerpoint/2010/main" val="2834595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0582DE-1D7C-D89B-C82A-0CD21967A5B0}"/>
              </a:ext>
            </a:extLst>
          </p:cNvPr>
          <p:cNvSpPr/>
          <p:nvPr/>
        </p:nvSpPr>
        <p:spPr>
          <a:xfrm>
            <a:off x="-3349" y="4041136"/>
            <a:ext cx="12192000" cy="20455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 anchorCtr="0"/>
          <a:lstStyle/>
          <a:p>
            <a:pPr algn="ctr"/>
            <a:r>
              <a:rPr lang="en-AU" sz="1400" dirty="0">
                <a:solidFill>
                  <a:schemeClr val="accent2"/>
                </a:solidFill>
              </a:rPr>
              <a:t>Agency perspective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79BAD2-824C-0197-13F4-B0A7EBD7216A}"/>
              </a:ext>
            </a:extLst>
          </p:cNvPr>
          <p:cNvSpPr/>
          <p:nvPr/>
        </p:nvSpPr>
        <p:spPr>
          <a:xfrm>
            <a:off x="-1348" y="1968303"/>
            <a:ext cx="12192000" cy="20455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 anchorCtr="0"/>
          <a:lstStyle/>
          <a:p>
            <a:pPr algn="ctr"/>
            <a:r>
              <a:rPr lang="en-AU" sz="1400" dirty="0">
                <a:solidFill>
                  <a:schemeClr val="accent2"/>
                </a:solidFill>
              </a:rPr>
              <a:t>Customer perspective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589D892-37BB-68C4-B140-8211A8819540}"/>
              </a:ext>
            </a:extLst>
          </p:cNvPr>
          <p:cNvSpPr/>
          <p:nvPr/>
        </p:nvSpPr>
        <p:spPr>
          <a:xfrm>
            <a:off x="1297077" y="35176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Research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8D87CC0-0D4C-2D99-F897-C2221DB1E1F5}"/>
              </a:ext>
            </a:extLst>
          </p:cNvPr>
          <p:cNvSpPr/>
          <p:nvPr/>
        </p:nvSpPr>
        <p:spPr>
          <a:xfrm>
            <a:off x="3417104" y="35176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Identify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20C1E45-1607-3FAE-0831-4C6E37F25D5B}"/>
              </a:ext>
            </a:extLst>
          </p:cNvPr>
          <p:cNvSpPr/>
          <p:nvPr/>
        </p:nvSpPr>
        <p:spPr>
          <a:xfrm>
            <a:off x="5554805" y="35176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Submit application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EC0D4F0-5F50-3025-79C8-A5701EDA1AFC}"/>
              </a:ext>
            </a:extLst>
          </p:cNvPr>
          <p:cNvSpPr/>
          <p:nvPr/>
        </p:nvSpPr>
        <p:spPr>
          <a:xfrm>
            <a:off x="7683669" y="35176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Wait / respond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E1CEB1C-C380-092F-1455-2F077F00F837}"/>
              </a:ext>
            </a:extLst>
          </p:cNvPr>
          <p:cNvSpPr/>
          <p:nvPr/>
        </p:nvSpPr>
        <p:spPr>
          <a:xfrm>
            <a:off x="9812533" y="35176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Receive result and commence</a:t>
            </a:r>
          </a:p>
        </p:txBody>
      </p:sp>
      <p:pic>
        <p:nvPicPr>
          <p:cNvPr id="9" name="Graphic 8" descr="Man outline">
            <a:extLst>
              <a:ext uri="{FF2B5EF4-FFF2-40B4-BE49-F238E27FC236}">
                <a16:creationId xmlns:a16="http://schemas.microsoft.com/office/drawing/2014/main" id="{2851913D-EDF9-8C1A-1F23-82FA3C564D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1255" y="3444156"/>
            <a:ext cx="558110" cy="558110"/>
          </a:xfrm>
          <a:prstGeom prst="rect">
            <a:avLst/>
          </a:prstGeom>
        </p:spPr>
      </p:pic>
      <p:pic>
        <p:nvPicPr>
          <p:cNvPr id="10" name="Picture 9" descr="A cartoon of two people sitting at a desk with a child&#10;&#10;Description automatically generated">
            <a:extLst>
              <a:ext uri="{FF2B5EF4-FFF2-40B4-BE49-F238E27FC236}">
                <a16:creationId xmlns:a16="http://schemas.microsoft.com/office/drawing/2014/main" id="{ACE01A4F-86D1-6484-2DE8-CD6A0FED5A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3" t="99" r="14231"/>
          <a:stretch/>
        </p:blipFill>
        <p:spPr>
          <a:xfrm>
            <a:off x="1817522" y="2276125"/>
            <a:ext cx="1073649" cy="1098951"/>
          </a:xfrm>
          <a:prstGeom prst="rect">
            <a:avLst/>
          </a:prstGeom>
        </p:spPr>
      </p:pic>
      <p:pic>
        <p:nvPicPr>
          <p:cNvPr id="11" name="Picture 10" descr="A cartoon of a family on a beach&#10;&#10;Description automatically generated">
            <a:extLst>
              <a:ext uri="{FF2B5EF4-FFF2-40B4-BE49-F238E27FC236}">
                <a16:creationId xmlns:a16="http://schemas.microsoft.com/office/drawing/2014/main" id="{FD8DD094-4881-A4D1-BEE1-5C57D55BB3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332" y="1984206"/>
            <a:ext cx="1782165" cy="1333896"/>
          </a:xfrm>
          <a:prstGeom prst="rect">
            <a:avLst/>
          </a:prstGeom>
        </p:spPr>
      </p:pic>
      <p:pic>
        <p:nvPicPr>
          <p:cNvPr id="12" name="Picture 11" descr="A person sitting at a table with a computer&#10;&#10;Description automatically generated">
            <a:extLst>
              <a:ext uri="{FF2B5EF4-FFF2-40B4-BE49-F238E27FC236}">
                <a16:creationId xmlns:a16="http://schemas.microsoft.com/office/drawing/2014/main" id="{45B87E83-F4AE-0270-01D1-B3EA67CA3D9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814" y="2334645"/>
            <a:ext cx="1480724" cy="1029962"/>
          </a:xfrm>
          <a:prstGeom prst="rect">
            <a:avLst/>
          </a:prstGeom>
        </p:spPr>
      </p:pic>
      <p:pic>
        <p:nvPicPr>
          <p:cNvPr id="13" name="Picture 12" descr="A computer with a white screen&#10;&#10;Description automatically generated">
            <a:extLst>
              <a:ext uri="{FF2B5EF4-FFF2-40B4-BE49-F238E27FC236}">
                <a16:creationId xmlns:a16="http://schemas.microsoft.com/office/drawing/2014/main" id="{CB6F6B08-42FA-6123-5C5F-74D055A0AC8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6" t="20856" r="18682" b="24366"/>
          <a:stretch/>
        </p:blipFill>
        <p:spPr>
          <a:xfrm>
            <a:off x="9827297" y="2410000"/>
            <a:ext cx="1648732" cy="989117"/>
          </a:xfrm>
          <a:prstGeom prst="rect">
            <a:avLst/>
          </a:prstGeom>
        </p:spPr>
      </p:pic>
      <p:pic>
        <p:nvPicPr>
          <p:cNvPr id="14" name="Picture 13" descr="A person and person sitting at a desk&#10;&#10;Description automatically generated">
            <a:extLst>
              <a:ext uri="{FF2B5EF4-FFF2-40B4-BE49-F238E27FC236}">
                <a16:creationId xmlns:a16="http://schemas.microsoft.com/office/drawing/2014/main" id="{B281559A-0916-237B-4D8A-2E573863C7F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59" r="82197" b="68660"/>
          <a:stretch/>
        </p:blipFill>
        <p:spPr>
          <a:xfrm>
            <a:off x="10472920" y="3066700"/>
            <a:ext cx="424319" cy="228442"/>
          </a:xfrm>
          <a:prstGeom prst="rect">
            <a:avLst/>
          </a:prstGeom>
        </p:spPr>
      </p:pic>
      <p:pic>
        <p:nvPicPr>
          <p:cNvPr id="15" name="Picture 14" descr="A person and person sitting at a desk&#10;&#10;Description automatically generated">
            <a:extLst>
              <a:ext uri="{FF2B5EF4-FFF2-40B4-BE49-F238E27FC236}">
                <a16:creationId xmlns:a16="http://schemas.microsoft.com/office/drawing/2014/main" id="{FCBC92E0-475F-1116-F2E6-68B78CED3BE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7" t="4507" r="53460" b="85209"/>
          <a:stretch/>
        </p:blipFill>
        <p:spPr>
          <a:xfrm>
            <a:off x="10280857" y="2470005"/>
            <a:ext cx="750460" cy="301524"/>
          </a:xfrm>
          <a:prstGeom prst="rect">
            <a:avLst/>
          </a:prstGeom>
        </p:spPr>
      </p:pic>
      <p:pic>
        <p:nvPicPr>
          <p:cNvPr id="16" name="Picture 15" descr="A person and person sitting at a table with a computer&#10;&#10;Description automatically generated">
            <a:extLst>
              <a:ext uri="{FF2B5EF4-FFF2-40B4-BE49-F238E27FC236}">
                <a16:creationId xmlns:a16="http://schemas.microsoft.com/office/drawing/2014/main" id="{9BB312A0-C9DC-FBCA-A590-D48418D4A4C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9" t="2571" r="23526"/>
          <a:stretch/>
        </p:blipFill>
        <p:spPr>
          <a:xfrm>
            <a:off x="3823253" y="2068823"/>
            <a:ext cx="1073649" cy="1267264"/>
          </a:xfrm>
          <a:prstGeom prst="rect">
            <a:avLst/>
          </a:prstGeom>
        </p:spPr>
      </p:pic>
      <p:sp>
        <p:nvSpPr>
          <p:cNvPr id="17" name="Chevron 7">
            <a:extLst>
              <a:ext uri="{FF2B5EF4-FFF2-40B4-BE49-F238E27FC236}">
                <a16:creationId xmlns:a16="http://schemas.microsoft.com/office/drawing/2014/main" id="{D6AF494B-2F90-CD89-8822-195CD1207AA3}"/>
              </a:ext>
            </a:extLst>
          </p:cNvPr>
          <p:cNvSpPr/>
          <p:nvPr/>
        </p:nvSpPr>
        <p:spPr>
          <a:xfrm>
            <a:off x="5563383" y="4088772"/>
            <a:ext cx="1878604" cy="451738"/>
          </a:xfrm>
          <a:prstGeom prst="chevron">
            <a:avLst>
              <a:gd name="adj" fmla="val 2095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Receive application</a:t>
            </a:r>
          </a:p>
        </p:txBody>
      </p:sp>
      <p:sp>
        <p:nvSpPr>
          <p:cNvPr id="18" name="Chevron 9">
            <a:extLst>
              <a:ext uri="{FF2B5EF4-FFF2-40B4-BE49-F238E27FC236}">
                <a16:creationId xmlns:a16="http://schemas.microsoft.com/office/drawing/2014/main" id="{122A1766-F0BC-DB8A-4060-5A65D5CF7FDC}"/>
              </a:ext>
            </a:extLst>
          </p:cNvPr>
          <p:cNvSpPr/>
          <p:nvPr/>
        </p:nvSpPr>
        <p:spPr>
          <a:xfrm>
            <a:off x="7692229" y="4088772"/>
            <a:ext cx="1878604" cy="451738"/>
          </a:xfrm>
          <a:prstGeom prst="chevron">
            <a:avLst>
              <a:gd name="adj" fmla="val 23595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Assess and decide</a:t>
            </a:r>
          </a:p>
        </p:txBody>
      </p:sp>
      <p:sp>
        <p:nvSpPr>
          <p:cNvPr id="19" name="Chevron 10">
            <a:extLst>
              <a:ext uri="{FF2B5EF4-FFF2-40B4-BE49-F238E27FC236}">
                <a16:creationId xmlns:a16="http://schemas.microsoft.com/office/drawing/2014/main" id="{4C01C51F-7415-472F-773F-9E99A7F49D7A}"/>
              </a:ext>
            </a:extLst>
          </p:cNvPr>
          <p:cNvSpPr/>
          <p:nvPr/>
        </p:nvSpPr>
        <p:spPr>
          <a:xfrm>
            <a:off x="9821074" y="4088772"/>
            <a:ext cx="1878604" cy="451738"/>
          </a:xfrm>
          <a:prstGeom prst="chevron">
            <a:avLst>
              <a:gd name="adj" fmla="val 2227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Notify and commence</a:t>
            </a:r>
          </a:p>
        </p:txBody>
      </p:sp>
      <p:sp>
        <p:nvSpPr>
          <p:cNvPr id="20" name="Chevron 12">
            <a:extLst>
              <a:ext uri="{FF2B5EF4-FFF2-40B4-BE49-F238E27FC236}">
                <a16:creationId xmlns:a16="http://schemas.microsoft.com/office/drawing/2014/main" id="{160B8B2F-6487-87BB-E3AE-8730E5B768E5}"/>
              </a:ext>
            </a:extLst>
          </p:cNvPr>
          <p:cNvSpPr/>
          <p:nvPr/>
        </p:nvSpPr>
        <p:spPr>
          <a:xfrm>
            <a:off x="1307607" y="4084245"/>
            <a:ext cx="1876688" cy="460792"/>
          </a:xfrm>
          <a:prstGeom prst="chevron">
            <a:avLst>
              <a:gd name="adj" fmla="val 22819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Inform and educate</a:t>
            </a:r>
          </a:p>
        </p:txBody>
      </p:sp>
      <p:sp>
        <p:nvSpPr>
          <p:cNvPr id="21" name="Chevron 14">
            <a:extLst>
              <a:ext uri="{FF2B5EF4-FFF2-40B4-BE49-F238E27FC236}">
                <a16:creationId xmlns:a16="http://schemas.microsoft.com/office/drawing/2014/main" id="{74B65EF2-04E4-1B1B-6C4F-9FB86383B830}"/>
              </a:ext>
            </a:extLst>
          </p:cNvPr>
          <p:cNvSpPr/>
          <p:nvPr/>
        </p:nvSpPr>
        <p:spPr>
          <a:xfrm>
            <a:off x="3420775" y="4088772"/>
            <a:ext cx="1878604" cy="451738"/>
          </a:xfrm>
          <a:prstGeom prst="chevron">
            <a:avLst>
              <a:gd name="adj" fmla="val 2227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Identify</a:t>
            </a:r>
          </a:p>
        </p:txBody>
      </p:sp>
      <p:pic>
        <p:nvPicPr>
          <p:cNvPr id="22" name="Graphic 21" descr="Building outline">
            <a:extLst>
              <a:ext uri="{FF2B5EF4-FFF2-40B4-BE49-F238E27FC236}">
                <a16:creationId xmlns:a16="http://schemas.microsoft.com/office/drawing/2014/main" id="{72AA2FB7-0AAF-5F96-0335-29A6C436D3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8275" y="3996720"/>
            <a:ext cx="659938" cy="659938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B7FB706-C1DD-5813-D8E0-FA19C8FC6F87}"/>
              </a:ext>
            </a:extLst>
          </p:cNvPr>
          <p:cNvSpPr/>
          <p:nvPr/>
        </p:nvSpPr>
        <p:spPr>
          <a:xfrm>
            <a:off x="1297077" y="46469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815779C-127B-1DE2-6F8E-1970AA45B0E3}"/>
              </a:ext>
            </a:extLst>
          </p:cNvPr>
          <p:cNvSpPr/>
          <p:nvPr/>
        </p:nvSpPr>
        <p:spPr>
          <a:xfrm>
            <a:off x="3421691" y="46469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1697009-CD74-24CB-7F0B-25332A3286A8}"/>
              </a:ext>
            </a:extLst>
          </p:cNvPr>
          <p:cNvSpPr/>
          <p:nvPr/>
        </p:nvSpPr>
        <p:spPr>
          <a:xfrm>
            <a:off x="5552013" y="46469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FDF2267-E423-99AD-C949-BA4880B1105D}"/>
              </a:ext>
            </a:extLst>
          </p:cNvPr>
          <p:cNvSpPr/>
          <p:nvPr/>
        </p:nvSpPr>
        <p:spPr>
          <a:xfrm>
            <a:off x="7679481" y="46469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48EA2C0-AC6E-8485-6A41-C9964DC087BC}"/>
              </a:ext>
            </a:extLst>
          </p:cNvPr>
          <p:cNvSpPr/>
          <p:nvPr/>
        </p:nvSpPr>
        <p:spPr>
          <a:xfrm>
            <a:off x="9806948" y="46469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063A1D9-248C-DEF3-485F-19C907789305}"/>
              </a:ext>
            </a:extLst>
          </p:cNvPr>
          <p:cNvSpPr/>
          <p:nvPr/>
        </p:nvSpPr>
        <p:spPr>
          <a:xfrm>
            <a:off x="-3349" y="1984206"/>
            <a:ext cx="3360529" cy="4102458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A841023-0C0A-0059-C523-A82B10AB884D}"/>
              </a:ext>
            </a:extLst>
          </p:cNvPr>
          <p:cNvSpPr txBox="1"/>
          <p:nvPr/>
        </p:nvSpPr>
        <p:spPr>
          <a:xfrm>
            <a:off x="0" y="136068"/>
            <a:ext cx="12192000" cy="738664"/>
          </a:xfrm>
          <a:prstGeom prst="rect">
            <a:avLst/>
          </a:prstGeom>
        </p:spPr>
        <p:txBody>
          <a:bodyPr vert="horz" wrap="square" lIns="360000" tIns="0" rIns="360000" bIns="0" rtlCol="0" anchor="ctr">
            <a:spAutoFit/>
          </a:bodyPr>
          <a:lstStyle/>
          <a:p>
            <a:pPr algn="ctr"/>
            <a:r>
              <a:rPr lang="en-AU" sz="2400" b="1" dirty="0">
                <a:solidFill>
                  <a:schemeClr val="accent2"/>
                </a:solidFill>
              </a:rPr>
              <a:t>Connecting from customer pain point to value stream stage to business capability needing uplift</a:t>
            </a:r>
          </a:p>
        </p:txBody>
      </p: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AB32D8BE-140A-197E-6C6A-25C98D9D470C}"/>
              </a:ext>
            </a:extLst>
          </p:cNvPr>
          <p:cNvCxnSpPr>
            <a:cxnSpLocks/>
            <a:stCxn id="28" idx="2"/>
            <a:endCxn id="31" idx="1"/>
          </p:cNvCxnSpPr>
          <p:nvPr/>
        </p:nvCxnSpPr>
        <p:spPr>
          <a:xfrm rot="16200000" flipH="1">
            <a:off x="4959290" y="5300928"/>
            <a:ext cx="106128" cy="1304553"/>
          </a:xfrm>
          <a:prstGeom prst="bentConnector2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89215D0-9DCF-B6A4-FD1D-AEEE806F6ACF}"/>
              </a:ext>
            </a:extLst>
          </p:cNvPr>
          <p:cNvCxnSpPr>
            <a:cxnSpLocks/>
          </p:cNvCxnSpPr>
          <p:nvPr/>
        </p:nvCxnSpPr>
        <p:spPr>
          <a:xfrm>
            <a:off x="7995357" y="6006269"/>
            <a:ext cx="568854" cy="1"/>
          </a:xfrm>
          <a:prstGeom prst="straightConnector1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D6BD105A-702E-541F-22AC-4206AE1DB926}"/>
              </a:ext>
            </a:extLst>
          </p:cNvPr>
          <p:cNvSpPr/>
          <p:nvPr/>
        </p:nvSpPr>
        <p:spPr>
          <a:xfrm>
            <a:off x="3421691" y="5301071"/>
            <a:ext cx="1876773" cy="59907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rgbClr val="FF0000"/>
                </a:solidFill>
              </a:rPr>
              <a:t>Identity Management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F6C49A6-A2F8-FD8D-48E7-4AD2FB99C66C}"/>
              </a:ext>
            </a:extLst>
          </p:cNvPr>
          <p:cNvSpPr/>
          <p:nvPr/>
        </p:nvSpPr>
        <p:spPr>
          <a:xfrm>
            <a:off x="5402069" y="1968302"/>
            <a:ext cx="6786582" cy="4118361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7" name="Rectangle: Diagonal Corners Snipped 36">
            <a:extLst>
              <a:ext uri="{FF2B5EF4-FFF2-40B4-BE49-F238E27FC236}">
                <a16:creationId xmlns:a16="http://schemas.microsoft.com/office/drawing/2014/main" id="{8CEC9364-8519-D63B-3BBD-1B392CA04CBC}"/>
              </a:ext>
            </a:extLst>
          </p:cNvPr>
          <p:cNvSpPr/>
          <p:nvPr/>
        </p:nvSpPr>
        <p:spPr>
          <a:xfrm>
            <a:off x="9930902" y="1571457"/>
            <a:ext cx="2105246" cy="1537272"/>
          </a:xfrm>
          <a:prstGeom prst="snip2Diag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Recommended new initiative – </a:t>
            </a:r>
          </a:p>
          <a:p>
            <a:pPr algn="ctr"/>
            <a:r>
              <a:rPr lang="en-AU" dirty="0"/>
              <a:t>Cross-agency identity management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B5415C7-9EB9-079F-53FF-79BC7A8C855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64631" y="5308046"/>
            <a:ext cx="2484474" cy="139644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548FDFD-9092-3F70-CDED-76D1B7D3AD4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17959" y="5309384"/>
            <a:ext cx="2484474" cy="1393771"/>
          </a:xfrm>
          <a:prstGeom prst="rect">
            <a:avLst/>
          </a:prstGeom>
        </p:spPr>
      </p:pic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8E1873C-B49D-0163-C87D-293A48DE1316}"/>
              </a:ext>
            </a:extLst>
          </p:cNvPr>
          <p:cNvCxnSpPr>
            <a:cxnSpLocks/>
          </p:cNvCxnSpPr>
          <p:nvPr/>
        </p:nvCxnSpPr>
        <p:spPr>
          <a:xfrm>
            <a:off x="8138479" y="6220954"/>
            <a:ext cx="568854" cy="1"/>
          </a:xfrm>
          <a:prstGeom prst="straightConnector1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785F0E7-7090-C3B1-EA95-8D2E461E09DB}"/>
              </a:ext>
            </a:extLst>
          </p:cNvPr>
          <p:cNvCxnSpPr>
            <a:cxnSpLocks/>
            <a:endCxn id="37" idx="1"/>
          </p:cNvCxnSpPr>
          <p:nvPr/>
        </p:nvCxnSpPr>
        <p:spPr>
          <a:xfrm flipH="1" flipV="1">
            <a:off x="10983525" y="3108729"/>
            <a:ext cx="218908" cy="2897540"/>
          </a:xfrm>
          <a:prstGeom prst="straightConnector1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61E4E09-4A27-9690-29F5-C558582C5C16}"/>
              </a:ext>
            </a:extLst>
          </p:cNvPr>
          <p:cNvCxnSpPr>
            <a:cxnSpLocks/>
          </p:cNvCxnSpPr>
          <p:nvPr/>
        </p:nvCxnSpPr>
        <p:spPr>
          <a:xfrm>
            <a:off x="3984771" y="2835479"/>
            <a:ext cx="0" cy="149498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8D67C85-79A9-BB24-941F-B011C481C9AD}"/>
              </a:ext>
            </a:extLst>
          </p:cNvPr>
          <p:cNvCxnSpPr>
            <a:cxnSpLocks/>
          </p:cNvCxnSpPr>
          <p:nvPr/>
        </p:nvCxnSpPr>
        <p:spPr>
          <a:xfrm>
            <a:off x="4749646" y="4255962"/>
            <a:ext cx="0" cy="121318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089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0582DE-1D7C-D89B-C82A-0CD21967A5B0}"/>
              </a:ext>
            </a:extLst>
          </p:cNvPr>
          <p:cNvSpPr/>
          <p:nvPr/>
        </p:nvSpPr>
        <p:spPr>
          <a:xfrm>
            <a:off x="-3349" y="4041136"/>
            <a:ext cx="12192000" cy="20455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 anchorCtr="0"/>
          <a:lstStyle/>
          <a:p>
            <a:pPr algn="ctr"/>
            <a:r>
              <a:rPr lang="en-AU" sz="1400" dirty="0">
                <a:solidFill>
                  <a:schemeClr val="accent2"/>
                </a:solidFill>
              </a:rPr>
              <a:t>Agency perspective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79BAD2-824C-0197-13F4-B0A7EBD7216A}"/>
              </a:ext>
            </a:extLst>
          </p:cNvPr>
          <p:cNvSpPr/>
          <p:nvPr/>
        </p:nvSpPr>
        <p:spPr>
          <a:xfrm>
            <a:off x="-1348" y="1968303"/>
            <a:ext cx="12192000" cy="20455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 anchorCtr="0"/>
          <a:lstStyle/>
          <a:p>
            <a:pPr algn="ctr"/>
            <a:r>
              <a:rPr lang="en-AU" sz="1400" dirty="0">
                <a:solidFill>
                  <a:schemeClr val="accent2"/>
                </a:solidFill>
              </a:rPr>
              <a:t>Customer perspective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589D892-37BB-68C4-B140-8211A8819540}"/>
              </a:ext>
            </a:extLst>
          </p:cNvPr>
          <p:cNvSpPr/>
          <p:nvPr/>
        </p:nvSpPr>
        <p:spPr>
          <a:xfrm>
            <a:off x="1297077" y="35176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Research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8D87CC0-0D4C-2D99-F897-C2221DB1E1F5}"/>
              </a:ext>
            </a:extLst>
          </p:cNvPr>
          <p:cNvSpPr/>
          <p:nvPr/>
        </p:nvSpPr>
        <p:spPr>
          <a:xfrm>
            <a:off x="3425941" y="35176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Identify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20C1E45-1607-3FAE-0831-4C6E37F25D5B}"/>
              </a:ext>
            </a:extLst>
          </p:cNvPr>
          <p:cNvSpPr/>
          <p:nvPr/>
        </p:nvSpPr>
        <p:spPr>
          <a:xfrm>
            <a:off x="5554805" y="35176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Submit application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EC0D4F0-5F50-3025-79C8-A5701EDA1AFC}"/>
              </a:ext>
            </a:extLst>
          </p:cNvPr>
          <p:cNvSpPr/>
          <p:nvPr/>
        </p:nvSpPr>
        <p:spPr>
          <a:xfrm>
            <a:off x="7683669" y="35176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Wait / respond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E1CEB1C-C380-092F-1455-2F077F00F837}"/>
              </a:ext>
            </a:extLst>
          </p:cNvPr>
          <p:cNvSpPr/>
          <p:nvPr/>
        </p:nvSpPr>
        <p:spPr>
          <a:xfrm>
            <a:off x="9812533" y="3517677"/>
            <a:ext cx="1885947" cy="45173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ysClr val="windowText" lastClr="000000"/>
                </a:solidFill>
              </a:rPr>
              <a:t>Receive result and commence</a:t>
            </a:r>
          </a:p>
        </p:txBody>
      </p:sp>
      <p:pic>
        <p:nvPicPr>
          <p:cNvPr id="9" name="Graphic 8" descr="Man outline">
            <a:extLst>
              <a:ext uri="{FF2B5EF4-FFF2-40B4-BE49-F238E27FC236}">
                <a16:creationId xmlns:a16="http://schemas.microsoft.com/office/drawing/2014/main" id="{2851913D-EDF9-8C1A-1F23-82FA3C564D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1255" y="3444156"/>
            <a:ext cx="558110" cy="558110"/>
          </a:xfrm>
          <a:prstGeom prst="rect">
            <a:avLst/>
          </a:prstGeom>
        </p:spPr>
      </p:pic>
      <p:pic>
        <p:nvPicPr>
          <p:cNvPr id="10" name="Picture 9" descr="A cartoon of two people sitting at a desk with a child&#10;&#10;Description automatically generated">
            <a:extLst>
              <a:ext uri="{FF2B5EF4-FFF2-40B4-BE49-F238E27FC236}">
                <a16:creationId xmlns:a16="http://schemas.microsoft.com/office/drawing/2014/main" id="{ACE01A4F-86D1-6484-2DE8-CD6A0FED5A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3" t="99" r="14231"/>
          <a:stretch/>
        </p:blipFill>
        <p:spPr>
          <a:xfrm>
            <a:off x="1817522" y="2276125"/>
            <a:ext cx="1073649" cy="1098951"/>
          </a:xfrm>
          <a:prstGeom prst="rect">
            <a:avLst/>
          </a:prstGeom>
        </p:spPr>
      </p:pic>
      <p:pic>
        <p:nvPicPr>
          <p:cNvPr id="11" name="Picture 10" descr="A cartoon of a family on a beach&#10;&#10;Description automatically generated">
            <a:extLst>
              <a:ext uri="{FF2B5EF4-FFF2-40B4-BE49-F238E27FC236}">
                <a16:creationId xmlns:a16="http://schemas.microsoft.com/office/drawing/2014/main" id="{FD8DD094-4881-A4D1-BEE1-5C57D55BB3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332" y="1984206"/>
            <a:ext cx="1782165" cy="1333896"/>
          </a:xfrm>
          <a:prstGeom prst="rect">
            <a:avLst/>
          </a:prstGeom>
        </p:spPr>
      </p:pic>
      <p:pic>
        <p:nvPicPr>
          <p:cNvPr id="12" name="Picture 11" descr="A person sitting at a table with a computer&#10;&#10;Description automatically generated">
            <a:extLst>
              <a:ext uri="{FF2B5EF4-FFF2-40B4-BE49-F238E27FC236}">
                <a16:creationId xmlns:a16="http://schemas.microsoft.com/office/drawing/2014/main" id="{45B87E83-F4AE-0270-01D1-B3EA67CA3D9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814" y="2334645"/>
            <a:ext cx="1480724" cy="1029962"/>
          </a:xfrm>
          <a:prstGeom prst="rect">
            <a:avLst/>
          </a:prstGeom>
        </p:spPr>
      </p:pic>
      <p:pic>
        <p:nvPicPr>
          <p:cNvPr id="13" name="Picture 12" descr="A computer with a white screen&#10;&#10;Description automatically generated">
            <a:extLst>
              <a:ext uri="{FF2B5EF4-FFF2-40B4-BE49-F238E27FC236}">
                <a16:creationId xmlns:a16="http://schemas.microsoft.com/office/drawing/2014/main" id="{CB6F6B08-42FA-6123-5C5F-74D055A0AC8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6" t="20856" r="18682" b="24366"/>
          <a:stretch/>
        </p:blipFill>
        <p:spPr>
          <a:xfrm>
            <a:off x="9827297" y="2410000"/>
            <a:ext cx="1648732" cy="989117"/>
          </a:xfrm>
          <a:prstGeom prst="rect">
            <a:avLst/>
          </a:prstGeom>
        </p:spPr>
      </p:pic>
      <p:pic>
        <p:nvPicPr>
          <p:cNvPr id="14" name="Picture 13" descr="A person and person sitting at a desk&#10;&#10;Description automatically generated">
            <a:extLst>
              <a:ext uri="{FF2B5EF4-FFF2-40B4-BE49-F238E27FC236}">
                <a16:creationId xmlns:a16="http://schemas.microsoft.com/office/drawing/2014/main" id="{B281559A-0916-237B-4D8A-2E573863C7F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59" r="82197" b="68660"/>
          <a:stretch/>
        </p:blipFill>
        <p:spPr>
          <a:xfrm>
            <a:off x="10472920" y="3066700"/>
            <a:ext cx="424319" cy="228442"/>
          </a:xfrm>
          <a:prstGeom prst="rect">
            <a:avLst/>
          </a:prstGeom>
        </p:spPr>
      </p:pic>
      <p:pic>
        <p:nvPicPr>
          <p:cNvPr id="15" name="Picture 14" descr="A person and person sitting at a desk&#10;&#10;Description automatically generated">
            <a:extLst>
              <a:ext uri="{FF2B5EF4-FFF2-40B4-BE49-F238E27FC236}">
                <a16:creationId xmlns:a16="http://schemas.microsoft.com/office/drawing/2014/main" id="{FCBC92E0-475F-1116-F2E6-68B78CED3BE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7" t="4507" r="53460" b="85209"/>
          <a:stretch/>
        </p:blipFill>
        <p:spPr>
          <a:xfrm>
            <a:off x="10280857" y="2470005"/>
            <a:ext cx="750460" cy="301524"/>
          </a:xfrm>
          <a:prstGeom prst="rect">
            <a:avLst/>
          </a:prstGeom>
        </p:spPr>
      </p:pic>
      <p:pic>
        <p:nvPicPr>
          <p:cNvPr id="16" name="Picture 15" descr="A person and person sitting at a table with a computer&#10;&#10;Description automatically generated">
            <a:extLst>
              <a:ext uri="{FF2B5EF4-FFF2-40B4-BE49-F238E27FC236}">
                <a16:creationId xmlns:a16="http://schemas.microsoft.com/office/drawing/2014/main" id="{9BB312A0-C9DC-FBCA-A590-D48418D4A4C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9" t="2571" r="23526"/>
          <a:stretch/>
        </p:blipFill>
        <p:spPr>
          <a:xfrm>
            <a:off x="3867719" y="2068823"/>
            <a:ext cx="1073649" cy="1267264"/>
          </a:xfrm>
          <a:prstGeom prst="rect">
            <a:avLst/>
          </a:prstGeom>
        </p:spPr>
      </p:pic>
      <p:sp>
        <p:nvSpPr>
          <p:cNvPr id="17" name="Chevron 7">
            <a:extLst>
              <a:ext uri="{FF2B5EF4-FFF2-40B4-BE49-F238E27FC236}">
                <a16:creationId xmlns:a16="http://schemas.microsoft.com/office/drawing/2014/main" id="{D6AF494B-2F90-CD89-8822-195CD1207AA3}"/>
              </a:ext>
            </a:extLst>
          </p:cNvPr>
          <p:cNvSpPr/>
          <p:nvPr/>
        </p:nvSpPr>
        <p:spPr>
          <a:xfrm>
            <a:off x="5563383" y="4088772"/>
            <a:ext cx="1878604" cy="451738"/>
          </a:xfrm>
          <a:prstGeom prst="chevron">
            <a:avLst>
              <a:gd name="adj" fmla="val 2095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Receive application</a:t>
            </a:r>
          </a:p>
        </p:txBody>
      </p:sp>
      <p:sp>
        <p:nvSpPr>
          <p:cNvPr id="18" name="Chevron 9">
            <a:extLst>
              <a:ext uri="{FF2B5EF4-FFF2-40B4-BE49-F238E27FC236}">
                <a16:creationId xmlns:a16="http://schemas.microsoft.com/office/drawing/2014/main" id="{122A1766-F0BC-DB8A-4060-5A65D5CF7FDC}"/>
              </a:ext>
            </a:extLst>
          </p:cNvPr>
          <p:cNvSpPr/>
          <p:nvPr/>
        </p:nvSpPr>
        <p:spPr>
          <a:xfrm>
            <a:off x="7692229" y="4088772"/>
            <a:ext cx="1878604" cy="451738"/>
          </a:xfrm>
          <a:prstGeom prst="chevron">
            <a:avLst>
              <a:gd name="adj" fmla="val 23595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Assess and decide</a:t>
            </a:r>
          </a:p>
        </p:txBody>
      </p:sp>
      <p:sp>
        <p:nvSpPr>
          <p:cNvPr id="19" name="Chevron 10">
            <a:extLst>
              <a:ext uri="{FF2B5EF4-FFF2-40B4-BE49-F238E27FC236}">
                <a16:creationId xmlns:a16="http://schemas.microsoft.com/office/drawing/2014/main" id="{4C01C51F-7415-472F-773F-9E99A7F49D7A}"/>
              </a:ext>
            </a:extLst>
          </p:cNvPr>
          <p:cNvSpPr/>
          <p:nvPr/>
        </p:nvSpPr>
        <p:spPr>
          <a:xfrm>
            <a:off x="9821074" y="4088772"/>
            <a:ext cx="1878604" cy="451738"/>
          </a:xfrm>
          <a:prstGeom prst="chevron">
            <a:avLst>
              <a:gd name="adj" fmla="val 2227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Notify and commence</a:t>
            </a:r>
          </a:p>
        </p:txBody>
      </p:sp>
      <p:sp>
        <p:nvSpPr>
          <p:cNvPr id="20" name="Chevron 12">
            <a:extLst>
              <a:ext uri="{FF2B5EF4-FFF2-40B4-BE49-F238E27FC236}">
                <a16:creationId xmlns:a16="http://schemas.microsoft.com/office/drawing/2014/main" id="{160B8B2F-6487-87BB-E3AE-8730E5B768E5}"/>
              </a:ext>
            </a:extLst>
          </p:cNvPr>
          <p:cNvSpPr/>
          <p:nvPr/>
        </p:nvSpPr>
        <p:spPr>
          <a:xfrm>
            <a:off x="1307607" y="4084245"/>
            <a:ext cx="1876688" cy="460792"/>
          </a:xfrm>
          <a:prstGeom prst="chevron">
            <a:avLst>
              <a:gd name="adj" fmla="val 22819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prstClr val="black"/>
                </a:solidFill>
                <a:latin typeface="Roboto"/>
              </a:rPr>
              <a:t>Inform and educate</a:t>
            </a:r>
          </a:p>
        </p:txBody>
      </p:sp>
      <p:sp>
        <p:nvSpPr>
          <p:cNvPr id="21" name="Chevron 14">
            <a:extLst>
              <a:ext uri="{FF2B5EF4-FFF2-40B4-BE49-F238E27FC236}">
                <a16:creationId xmlns:a16="http://schemas.microsoft.com/office/drawing/2014/main" id="{74B65EF2-04E4-1B1B-6C4F-9FB86383B830}"/>
              </a:ext>
            </a:extLst>
          </p:cNvPr>
          <p:cNvSpPr/>
          <p:nvPr/>
        </p:nvSpPr>
        <p:spPr>
          <a:xfrm>
            <a:off x="3434537" y="4088772"/>
            <a:ext cx="1878604" cy="451738"/>
          </a:xfrm>
          <a:prstGeom prst="chevron">
            <a:avLst>
              <a:gd name="adj" fmla="val 22274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Identify</a:t>
            </a:r>
          </a:p>
        </p:txBody>
      </p:sp>
      <p:pic>
        <p:nvPicPr>
          <p:cNvPr id="22" name="Graphic 21" descr="Building outline">
            <a:extLst>
              <a:ext uri="{FF2B5EF4-FFF2-40B4-BE49-F238E27FC236}">
                <a16:creationId xmlns:a16="http://schemas.microsoft.com/office/drawing/2014/main" id="{72AA2FB7-0AAF-5F96-0335-29A6C436D3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8275" y="3996720"/>
            <a:ext cx="659938" cy="659938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B7FB706-C1DD-5813-D8E0-FA19C8FC6F87}"/>
              </a:ext>
            </a:extLst>
          </p:cNvPr>
          <p:cNvSpPr/>
          <p:nvPr/>
        </p:nvSpPr>
        <p:spPr>
          <a:xfrm>
            <a:off x="1297077" y="46469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815779C-127B-1DE2-6F8E-1970AA45B0E3}"/>
              </a:ext>
            </a:extLst>
          </p:cNvPr>
          <p:cNvSpPr/>
          <p:nvPr/>
        </p:nvSpPr>
        <p:spPr>
          <a:xfrm>
            <a:off x="3424545" y="46469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1697009-CD74-24CB-7F0B-25332A3286A8}"/>
              </a:ext>
            </a:extLst>
          </p:cNvPr>
          <p:cNvSpPr/>
          <p:nvPr/>
        </p:nvSpPr>
        <p:spPr>
          <a:xfrm>
            <a:off x="5552013" y="46469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FDF2267-E423-99AD-C949-BA4880B1105D}"/>
              </a:ext>
            </a:extLst>
          </p:cNvPr>
          <p:cNvSpPr/>
          <p:nvPr/>
        </p:nvSpPr>
        <p:spPr>
          <a:xfrm>
            <a:off x="7679481" y="46469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48EA2C0-AC6E-8485-6A41-C9964DC087BC}"/>
              </a:ext>
            </a:extLst>
          </p:cNvPr>
          <p:cNvSpPr/>
          <p:nvPr/>
        </p:nvSpPr>
        <p:spPr>
          <a:xfrm>
            <a:off x="9806948" y="4646967"/>
            <a:ext cx="1876773" cy="5990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/>
              <a:t>Business Capability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063A1D9-248C-DEF3-485F-19C907789305}"/>
              </a:ext>
            </a:extLst>
          </p:cNvPr>
          <p:cNvSpPr/>
          <p:nvPr/>
        </p:nvSpPr>
        <p:spPr>
          <a:xfrm>
            <a:off x="-3349" y="1984206"/>
            <a:ext cx="12191999" cy="4102458"/>
          </a:xfrm>
          <a:prstGeom prst="rect">
            <a:avLst/>
          </a:prstGeom>
          <a:solidFill>
            <a:schemeClr val="bg1">
              <a:lumMod val="9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A841023-0C0A-0059-C523-A82B10AB884D}"/>
              </a:ext>
            </a:extLst>
          </p:cNvPr>
          <p:cNvSpPr txBox="1"/>
          <p:nvPr/>
        </p:nvSpPr>
        <p:spPr>
          <a:xfrm>
            <a:off x="0" y="320734"/>
            <a:ext cx="12192000" cy="3693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ctr"/>
            <a:r>
              <a:rPr lang="en-AU" sz="2400" b="1" dirty="0">
                <a:solidFill>
                  <a:schemeClr val="accent2"/>
                </a:solidFill>
              </a:rPr>
              <a:t>A recommended solution to the problem 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B5415C7-9EB9-079F-53FF-79BC7A8C855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64631" y="5308046"/>
            <a:ext cx="2484474" cy="139644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548FDFD-9092-3F70-CDED-76D1B7D3AD4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17959" y="5309384"/>
            <a:ext cx="2484474" cy="1393771"/>
          </a:xfrm>
          <a:prstGeom prst="rect">
            <a:avLst/>
          </a:prstGeom>
        </p:spPr>
      </p:pic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AB32D8BE-140A-197E-6C6A-25C98D9D470C}"/>
              </a:ext>
            </a:extLst>
          </p:cNvPr>
          <p:cNvCxnSpPr>
            <a:cxnSpLocks/>
            <a:stCxn id="28" idx="2"/>
            <a:endCxn id="31" idx="1"/>
          </p:cNvCxnSpPr>
          <p:nvPr/>
        </p:nvCxnSpPr>
        <p:spPr>
          <a:xfrm rot="16200000" flipH="1">
            <a:off x="4951951" y="5293589"/>
            <a:ext cx="106128" cy="1319231"/>
          </a:xfrm>
          <a:prstGeom prst="bentConnector2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89215D0-9DCF-B6A4-FD1D-AEEE806F6ACF}"/>
              </a:ext>
            </a:extLst>
          </p:cNvPr>
          <p:cNvCxnSpPr>
            <a:cxnSpLocks/>
          </p:cNvCxnSpPr>
          <p:nvPr/>
        </p:nvCxnSpPr>
        <p:spPr>
          <a:xfrm>
            <a:off x="8138479" y="6220954"/>
            <a:ext cx="568854" cy="1"/>
          </a:xfrm>
          <a:prstGeom prst="straightConnector1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D6BD105A-702E-541F-22AC-4206AE1DB926}"/>
              </a:ext>
            </a:extLst>
          </p:cNvPr>
          <p:cNvSpPr/>
          <p:nvPr/>
        </p:nvSpPr>
        <p:spPr>
          <a:xfrm>
            <a:off x="3407013" y="5301071"/>
            <a:ext cx="1876773" cy="59907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rgbClr val="FF0000"/>
                </a:solidFill>
              </a:rPr>
              <a:t>Identity Management</a:t>
            </a:r>
          </a:p>
        </p:txBody>
      </p:sp>
      <p:sp>
        <p:nvSpPr>
          <p:cNvPr id="37" name="Rectangle: Diagonal Corners Snipped 36">
            <a:extLst>
              <a:ext uri="{FF2B5EF4-FFF2-40B4-BE49-F238E27FC236}">
                <a16:creationId xmlns:a16="http://schemas.microsoft.com/office/drawing/2014/main" id="{8CEC9364-8519-D63B-3BBD-1B392CA04CBC}"/>
              </a:ext>
            </a:extLst>
          </p:cNvPr>
          <p:cNvSpPr/>
          <p:nvPr/>
        </p:nvSpPr>
        <p:spPr>
          <a:xfrm>
            <a:off x="9930902" y="1571457"/>
            <a:ext cx="2105246" cy="1537272"/>
          </a:xfrm>
          <a:prstGeom prst="snip2Diag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Recommended new initiative – </a:t>
            </a:r>
          </a:p>
          <a:p>
            <a:pPr algn="ctr"/>
            <a:r>
              <a:rPr lang="en-AU" dirty="0"/>
              <a:t>Cross-agency identity management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785F0E7-7090-C3B1-EA95-8D2E461E09DB}"/>
              </a:ext>
            </a:extLst>
          </p:cNvPr>
          <p:cNvCxnSpPr>
            <a:cxnSpLocks/>
            <a:endCxn id="37" idx="1"/>
          </p:cNvCxnSpPr>
          <p:nvPr/>
        </p:nvCxnSpPr>
        <p:spPr>
          <a:xfrm flipH="1" flipV="1">
            <a:off x="10983525" y="3108729"/>
            <a:ext cx="218908" cy="2897540"/>
          </a:xfrm>
          <a:prstGeom prst="straightConnector1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3962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CDA5C21C-3E49-F8E9-1EA3-562272A85B15}"/>
              </a:ext>
            </a:extLst>
          </p:cNvPr>
          <p:cNvSpPr/>
          <p:nvPr/>
        </p:nvSpPr>
        <p:spPr>
          <a:xfrm>
            <a:off x="2409986" y="5148671"/>
            <a:ext cx="1876773" cy="59907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400" dirty="0">
                <a:solidFill>
                  <a:srgbClr val="FF0000"/>
                </a:solidFill>
              </a:rPr>
              <a:t>Identity Management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B5415C7-9EB9-079F-53FF-79BC7A8C85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4631" y="5308046"/>
            <a:ext cx="2484474" cy="139644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548FDFD-9092-3F70-CDED-76D1B7D3AD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7959" y="5309384"/>
            <a:ext cx="2484474" cy="1393771"/>
          </a:xfrm>
          <a:prstGeom prst="rect">
            <a:avLst/>
          </a:prstGeom>
        </p:spPr>
      </p:pic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AB32D8BE-140A-197E-6C6A-25C98D9D470C}"/>
              </a:ext>
            </a:extLst>
          </p:cNvPr>
          <p:cNvCxnSpPr>
            <a:stCxn id="30" idx="2"/>
            <a:endCxn id="31" idx="1"/>
          </p:cNvCxnSpPr>
          <p:nvPr/>
        </p:nvCxnSpPr>
        <p:spPr>
          <a:xfrm rot="16200000" flipH="1">
            <a:off x="4377238" y="4718876"/>
            <a:ext cx="258528" cy="2316258"/>
          </a:xfrm>
          <a:prstGeom prst="bentConnector2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89215D0-9DCF-B6A4-FD1D-AEEE806F6ACF}"/>
              </a:ext>
            </a:extLst>
          </p:cNvPr>
          <p:cNvCxnSpPr>
            <a:stCxn id="31" idx="3"/>
            <a:endCxn id="33" idx="1"/>
          </p:cNvCxnSpPr>
          <p:nvPr/>
        </p:nvCxnSpPr>
        <p:spPr>
          <a:xfrm>
            <a:off x="8149105" y="6006269"/>
            <a:ext cx="568854" cy="1"/>
          </a:xfrm>
          <a:prstGeom prst="straightConnector1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785F0E7-7090-C3B1-EA95-8D2E461E09DB}"/>
              </a:ext>
            </a:extLst>
          </p:cNvPr>
          <p:cNvCxnSpPr>
            <a:cxnSpLocks/>
            <a:stCxn id="33" idx="3"/>
            <a:endCxn id="6" idx="1"/>
          </p:cNvCxnSpPr>
          <p:nvPr/>
        </p:nvCxnSpPr>
        <p:spPr>
          <a:xfrm flipH="1" flipV="1">
            <a:off x="10983525" y="3108729"/>
            <a:ext cx="218908" cy="2897541"/>
          </a:xfrm>
          <a:prstGeom prst="straightConnector1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0A841023-0C0A-0059-C523-A82B10AB884D}"/>
              </a:ext>
            </a:extLst>
          </p:cNvPr>
          <p:cNvSpPr txBox="1"/>
          <p:nvPr/>
        </p:nvSpPr>
        <p:spPr>
          <a:xfrm>
            <a:off x="598810" y="136068"/>
            <a:ext cx="10673395" cy="73866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ctr"/>
            <a:r>
              <a:rPr lang="en-AU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These disciplines and analysis areas combine to deliver a core area of organisational value from strategic business architecture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7C90394-2DA6-3194-17B6-0654A3A33BB9}"/>
              </a:ext>
            </a:extLst>
          </p:cNvPr>
          <p:cNvSpPr/>
          <p:nvPr/>
        </p:nvSpPr>
        <p:spPr>
          <a:xfrm>
            <a:off x="135685" y="1342666"/>
            <a:ext cx="2262489" cy="1715511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>
                <a:solidFill>
                  <a:schemeClr val="accent1"/>
                </a:solidFill>
              </a:rPr>
              <a:t>1) An important customer pain point was identified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CC633AE-08E4-28EA-ECBE-C4F6ADD60078}"/>
              </a:ext>
            </a:extLst>
          </p:cNvPr>
          <p:cNvSpPr/>
          <p:nvPr/>
        </p:nvSpPr>
        <p:spPr>
          <a:xfrm>
            <a:off x="4328627" y="3513743"/>
            <a:ext cx="2262489" cy="1715511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>
                <a:solidFill>
                  <a:schemeClr val="accent1"/>
                </a:solidFill>
              </a:rPr>
              <a:t>3) Business architecture analysis identified where the problem stems from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E3418C2-4971-D90B-729C-79F78280EFC4}"/>
              </a:ext>
            </a:extLst>
          </p:cNvPr>
          <p:cNvSpPr/>
          <p:nvPr/>
        </p:nvSpPr>
        <p:spPr>
          <a:xfrm>
            <a:off x="8679168" y="3197226"/>
            <a:ext cx="2262489" cy="1715511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>
                <a:solidFill>
                  <a:schemeClr val="accent1"/>
                </a:solidFill>
              </a:rPr>
              <a:t>5) … a solution was identified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AF32E84-51B4-7608-4F72-50A8FBD51745}"/>
              </a:ext>
            </a:extLst>
          </p:cNvPr>
          <p:cNvSpPr/>
          <p:nvPr/>
        </p:nvSpPr>
        <p:spPr>
          <a:xfrm>
            <a:off x="7158186" y="852038"/>
            <a:ext cx="2633564" cy="1715511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>
                <a:solidFill>
                  <a:schemeClr val="accent1"/>
                </a:solidFill>
              </a:rPr>
              <a:t>6) … and described an initiative that could achieve that solution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761E684-7DBD-69AF-D044-B3950DBB6126}"/>
              </a:ext>
            </a:extLst>
          </p:cNvPr>
          <p:cNvCxnSpPr>
            <a:cxnSpLocks/>
            <a:stCxn id="2" idx="5"/>
            <a:endCxn id="11" idx="1"/>
          </p:cNvCxnSpPr>
          <p:nvPr/>
        </p:nvCxnSpPr>
        <p:spPr>
          <a:xfrm>
            <a:off x="2066840" y="2806946"/>
            <a:ext cx="753578" cy="41692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38C1ADE-7987-AAE3-68E7-2D610C620EE8}"/>
              </a:ext>
            </a:extLst>
          </p:cNvPr>
          <p:cNvCxnSpPr>
            <a:cxnSpLocks/>
            <a:stCxn id="3" idx="5"/>
            <a:endCxn id="31" idx="0"/>
          </p:cNvCxnSpPr>
          <p:nvPr/>
        </p:nvCxnSpPr>
        <p:spPr>
          <a:xfrm>
            <a:off x="6259782" y="4978023"/>
            <a:ext cx="647086" cy="3300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0F1CE6C-ACCD-D12B-E164-39D4A4FEBFA2}"/>
              </a:ext>
            </a:extLst>
          </p:cNvPr>
          <p:cNvCxnSpPr>
            <a:cxnSpLocks/>
            <a:stCxn id="4" idx="4"/>
            <a:endCxn id="33" idx="0"/>
          </p:cNvCxnSpPr>
          <p:nvPr/>
        </p:nvCxnSpPr>
        <p:spPr>
          <a:xfrm>
            <a:off x="9810413" y="4912737"/>
            <a:ext cx="149783" cy="39664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Diagonal Corners Snipped 5">
            <a:extLst>
              <a:ext uri="{FF2B5EF4-FFF2-40B4-BE49-F238E27FC236}">
                <a16:creationId xmlns:a16="http://schemas.microsoft.com/office/drawing/2014/main" id="{E0921322-360E-30C0-5219-100E16C279DF}"/>
              </a:ext>
            </a:extLst>
          </p:cNvPr>
          <p:cNvSpPr/>
          <p:nvPr/>
        </p:nvSpPr>
        <p:spPr>
          <a:xfrm>
            <a:off x="9930902" y="1571457"/>
            <a:ext cx="2105246" cy="1537272"/>
          </a:xfrm>
          <a:prstGeom prst="snip2Diag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Recommended new initiative – </a:t>
            </a:r>
          </a:p>
          <a:p>
            <a:pPr algn="ctr"/>
            <a:r>
              <a:rPr lang="en-AU" dirty="0"/>
              <a:t>Cross-agency identity management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8BA6FB1-26BA-98F0-8D9D-E0D643C061AC}"/>
              </a:ext>
            </a:extLst>
          </p:cNvPr>
          <p:cNvSpPr/>
          <p:nvPr/>
        </p:nvSpPr>
        <p:spPr>
          <a:xfrm>
            <a:off x="154023" y="3440578"/>
            <a:ext cx="2262489" cy="1715511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>
                <a:solidFill>
                  <a:schemeClr val="accent1"/>
                </a:solidFill>
              </a:rPr>
              <a:t>2) The key business capabilities that relate to the pain point were identified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9ACEE7B-F088-DFFA-C454-D388CB3E2648}"/>
              </a:ext>
            </a:extLst>
          </p:cNvPr>
          <p:cNvSpPr/>
          <p:nvPr/>
        </p:nvSpPr>
        <p:spPr>
          <a:xfrm>
            <a:off x="6348711" y="2636170"/>
            <a:ext cx="2262489" cy="1715511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>
                <a:solidFill>
                  <a:schemeClr val="accent1"/>
                </a:solidFill>
              </a:rPr>
              <a:t>4) The gap between current and future state (delta) was defined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F9F2609-05B6-7BEB-AE1D-5B3F867C18D9}"/>
              </a:ext>
            </a:extLst>
          </p:cNvPr>
          <p:cNvCxnSpPr>
            <a:cxnSpLocks/>
            <a:stCxn id="7" idx="5"/>
            <a:endCxn id="30" idx="0"/>
          </p:cNvCxnSpPr>
          <p:nvPr/>
        </p:nvCxnSpPr>
        <p:spPr>
          <a:xfrm>
            <a:off x="2085178" y="4904858"/>
            <a:ext cx="1263195" cy="24381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8A6B604-F2CC-E125-8485-7A8EAD8F5C71}"/>
              </a:ext>
            </a:extLst>
          </p:cNvPr>
          <p:cNvCxnSpPr>
            <a:cxnSpLocks/>
            <a:stCxn id="8" idx="4"/>
            <a:endCxn id="33" idx="1"/>
          </p:cNvCxnSpPr>
          <p:nvPr/>
        </p:nvCxnSpPr>
        <p:spPr>
          <a:xfrm>
            <a:off x="7479956" y="4351681"/>
            <a:ext cx="1238003" cy="165458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B7C0A9A-DBA6-2261-E428-EC17C4A0E3AA}"/>
              </a:ext>
            </a:extLst>
          </p:cNvPr>
          <p:cNvCxnSpPr>
            <a:cxnSpLocks/>
            <a:stCxn id="5" idx="5"/>
            <a:endCxn id="6" idx="2"/>
          </p:cNvCxnSpPr>
          <p:nvPr/>
        </p:nvCxnSpPr>
        <p:spPr>
          <a:xfrm>
            <a:off x="9406073" y="2316318"/>
            <a:ext cx="524829" cy="237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person and person sitting at a table with a computer&#10;&#10;Description automatically generated">
            <a:extLst>
              <a:ext uri="{FF2B5EF4-FFF2-40B4-BE49-F238E27FC236}">
                <a16:creationId xmlns:a16="http://schemas.microsoft.com/office/drawing/2014/main" id="{3D79A543-6510-803B-EE1C-14D498F631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9" t="2571" r="23526"/>
          <a:stretch/>
        </p:blipFill>
        <p:spPr>
          <a:xfrm>
            <a:off x="2820418" y="2590243"/>
            <a:ext cx="1073649" cy="1267264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3DDA1BD-C71D-2C7F-06F0-119B30A8ECD1}"/>
              </a:ext>
            </a:extLst>
          </p:cNvPr>
          <p:cNvCxnSpPr>
            <a:stCxn id="11" idx="2"/>
            <a:endCxn id="30" idx="0"/>
          </p:cNvCxnSpPr>
          <p:nvPr/>
        </p:nvCxnSpPr>
        <p:spPr>
          <a:xfrm flipH="1">
            <a:off x="3348373" y="3857507"/>
            <a:ext cx="8870" cy="12911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3417797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41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F36826"/>
    </a:accent1>
    <a:accent2>
      <a:srgbClr val="FB8E09"/>
    </a:accent2>
    <a:accent3>
      <a:srgbClr val="D48B32"/>
    </a:accent3>
    <a:accent4>
      <a:srgbClr val="E64823"/>
    </a:accent4>
    <a:accent5>
      <a:srgbClr val="FFCA08"/>
    </a:accent5>
    <a:accent6>
      <a:srgbClr val="AF695B"/>
    </a:accent6>
    <a:hlink>
      <a:srgbClr val="2998E3"/>
    </a:hlink>
    <a:folHlink>
      <a:srgbClr val="7F723D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5B1FD9-3BB6-4DA9-A089-3B68C2323D4F}">
  <ds:schemaRefs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infopath/2007/PartnerControls"/>
    <ds:schemaRef ds:uri="16c05727-aa75-4e4a-9b5f-8a80a1165891"/>
    <ds:schemaRef ds:uri="71af3243-3dd4-4a8d-8c0d-dd76da1f02a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38A3B04-B0F3-4C12-A722-52B5CF6D972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747A963-53E0-44AF-AF13-963FE676C6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{3C6921B0-050A-413A-A518-02A54FE230DE}tf33845126_win32</Template>
  <TotalTime>776</TotalTime>
  <Words>738</Words>
  <Application>Microsoft Office PowerPoint</Application>
  <PresentationFormat>Widescreen</PresentationFormat>
  <Paragraphs>237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Bookman Old Style</vt:lpstr>
      <vt:lpstr>Calibri</vt:lpstr>
      <vt:lpstr>Franklin Gothic Book</vt:lpstr>
      <vt:lpstr>Roboto</vt:lpstr>
      <vt:lpstr>1_RetrospectVTI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Complementary Skills</dc:title>
  <dc:creator>chris8@malcher.com.au</dc:creator>
  <cp:lastModifiedBy>Chris</cp:lastModifiedBy>
  <cp:revision>72</cp:revision>
  <cp:lastPrinted>2024-02-20T21:54:02Z</cp:lastPrinted>
  <dcterms:created xsi:type="dcterms:W3CDTF">2023-12-10T08:14:36Z</dcterms:created>
  <dcterms:modified xsi:type="dcterms:W3CDTF">2025-06-06T02:55:38Z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