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8"/>
  </p:notesMasterIdLst>
  <p:sldIdLst>
    <p:sldId id="268" r:id="rId5"/>
    <p:sldId id="2147483560" r:id="rId6"/>
    <p:sldId id="2147483561" r:id="rId7"/>
    <p:sldId id="2147483562" r:id="rId8"/>
    <p:sldId id="2147483564" r:id="rId9"/>
    <p:sldId id="2147483563" r:id="rId10"/>
    <p:sldId id="2147483565" r:id="rId11"/>
    <p:sldId id="2147483566" r:id="rId12"/>
    <p:sldId id="2147483559" r:id="rId13"/>
    <p:sldId id="2147483567" r:id="rId14"/>
    <p:sldId id="2147483568" r:id="rId15"/>
    <p:sldId id="2147483569" r:id="rId16"/>
    <p:sldId id="2147483570" r:id="rId17"/>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Deck" id="{6C7BAA46-EAAF-4896-98F6-6A7605FF4B41}">
          <p14:sldIdLst>
            <p14:sldId id="268"/>
            <p14:sldId id="2147483560"/>
            <p14:sldId id="2147483561"/>
            <p14:sldId id="2147483562"/>
            <p14:sldId id="2147483564"/>
            <p14:sldId id="2147483563"/>
            <p14:sldId id="2147483565"/>
            <p14:sldId id="2147483566"/>
            <p14:sldId id="2147483559"/>
            <p14:sldId id="2147483567"/>
            <p14:sldId id="2147483568"/>
            <p14:sldId id="2147483569"/>
            <p14:sldId id="214748357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F6262F-D22E-66F1-8557-CBBD2822A366}" name="Sko, Elisa" initials="SE" userId="S::elisa.sko@servicesaustralia.gov.au::50bc94dc-c511-4436-b019-5f09b7131b43" providerId="AD"/>
  <p188:author id="{879FEC31-6900-43EA-6A20-6029BBCDFDF5}" name="Nguyen, Terry" initials="NT" userId="S::terry.nguyen@servicesaustralia.gov.au::d45d7038-3ca7-458b-963a-597017941076" providerId="AD"/>
  <p188:author id="{80D06950-5B03-A1F1-B655-6EA93E4036D2}" name="Malcher, Chris" initials="MC" userId="S::chris.malcher@servicesaustralia.gov.au::eec8ac3b-39fe-415a-8390-de69f5bc50ce" providerId="AD"/>
  <p188:author id="{B17B9C62-B2BF-E0E8-FB91-FD153D76E121}" name="Cowlard, Kate" initials="KC" userId="S::Kate.Cowlard@servicesaustralia.gov.au::ad2db4d2-41b0-450f-92a5-ca4f4c8d3641" providerId="AD"/>
  <p188:author id="{9AFF9CD5-6050-F8E0-B963-56EF282B0E70}" name="Chris" initials="CM" userId="Chris" providerId="None"/>
  <p188:author id="{F683EBF1-CC93-521B-B4BC-686C64D70B00}" name="Thomas, Angelo" initials="TA" userId="S::angelo.thomas@servicesaustralia.gov.au::3d5e96ea-1ce4-425a-aaae-fdce1109cd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0" autoAdjust="0"/>
    <p:restoredTop sz="94641" autoAdjust="0"/>
  </p:normalViewPr>
  <p:slideViewPr>
    <p:cSldViewPr snapToGrid="0">
      <p:cViewPr varScale="1">
        <p:scale>
          <a:sx n="92" d="100"/>
          <a:sy n="92" d="100"/>
        </p:scale>
        <p:origin x="10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2DC6B338-B006-43A4-9C2F-05AA4EEFA37D}" type="datetimeFigureOut">
              <a:rPr lang="en-AU" smtClean="0"/>
              <a:t>18/06/2025</a:t>
            </a:fld>
            <a:endParaRPr lang="en-AU" dirty="0"/>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343C5150-9534-4A67-B105-8388A960637C}" type="slidenum">
              <a:rPr lang="en-AU" smtClean="0"/>
              <a:t>‹#›</a:t>
            </a:fld>
            <a:endParaRPr lang="en-AU" dirty="0"/>
          </a:p>
        </p:txBody>
      </p:sp>
    </p:spTree>
    <p:extLst>
      <p:ext uri="{BB962C8B-B14F-4D97-AF65-F5344CB8AC3E}">
        <p14:creationId xmlns:p14="http://schemas.microsoft.com/office/powerpoint/2010/main" val="192182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6/18/2025</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lvl1pPr algn="r">
              <a:defRPr>
                <a:solidFill>
                  <a:schemeClr val="tx1"/>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6/18/2025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6/18/2025</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6/18/2025</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6/18/2025</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6/18/2025</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6/18/2025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6/18/2025</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6/18/2025</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_1">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F335869A-5450-4E4B-9386-FDDC2C60BC7B}"/>
              </a:ext>
            </a:extLst>
          </p:cNvPr>
          <p:cNvSpPr>
            <a:spLocks noGrp="1"/>
          </p:cNvSpPr>
          <p:nvPr>
            <p:ph type="title"/>
          </p:nvPr>
        </p:nvSpPr>
        <p:spPr>
          <a:xfrm>
            <a:off x="608830" y="379341"/>
            <a:ext cx="10963780" cy="595290"/>
          </a:xfrm>
          <a:prstGeom prst="rect">
            <a:avLst/>
          </a:prstGeom>
        </p:spPr>
        <p:txBody>
          <a:bodyPr vert="horz" lIns="0" tIns="0" rIns="0" bIns="0" rtlCol="0" anchor="t">
            <a:normAutofit/>
          </a:bodyPr>
          <a:lstStyle>
            <a:lvl1pPr>
              <a:defRPr b="1">
                <a:solidFill>
                  <a:schemeClr val="accent2"/>
                </a:solidFill>
                <a:latin typeface="+mj-lt"/>
              </a:defRPr>
            </a:lvl1pPr>
          </a:lstStyle>
          <a:p>
            <a:r>
              <a:rPr lang="en-US"/>
              <a:t>Click to edit Master title style</a:t>
            </a:r>
            <a:endParaRPr lang="en-AU"/>
          </a:p>
        </p:txBody>
      </p:sp>
      <p:sp>
        <p:nvSpPr>
          <p:cNvPr id="8" name="Text Placeholder 21">
            <a:extLst>
              <a:ext uri="{FF2B5EF4-FFF2-40B4-BE49-F238E27FC236}">
                <a16:creationId xmlns:a16="http://schemas.microsoft.com/office/drawing/2014/main" id="{EC725283-9927-407F-8276-E7FCF3986CA7}"/>
              </a:ext>
            </a:extLst>
          </p:cNvPr>
          <p:cNvSpPr>
            <a:spLocks noGrp="1"/>
          </p:cNvSpPr>
          <p:nvPr>
            <p:ph idx="1" hasCustomPrompt="1"/>
          </p:nvPr>
        </p:nvSpPr>
        <p:spPr>
          <a:xfrm>
            <a:off x="608830" y="1167799"/>
            <a:ext cx="10963780" cy="4928201"/>
          </a:xfrm>
          <a:prstGeom prst="rect">
            <a:avLst/>
          </a:prstGeom>
        </p:spPr>
        <p:txBody>
          <a:bodyPr vert="horz" lIns="0" tIns="0" rIns="0" bIns="0" rtlCol="0">
            <a:normAutofit/>
          </a:bodyPr>
          <a:lstStyle>
            <a:lvl1pPr>
              <a:defRPr sz="2400" b="1">
                <a:latin typeface="+mj-lt"/>
              </a:defRPr>
            </a:lvl1pPr>
            <a:lvl2pPr>
              <a:defRPr sz="2000">
                <a:latin typeface="+mj-lt"/>
              </a:defRPr>
            </a:lvl2pPr>
            <a:lvl3pPr>
              <a:defRPr sz="1800">
                <a:latin typeface="+mn-lt"/>
              </a:defRPr>
            </a:lvl3pPr>
            <a:lvl4pPr marL="1657350" indent="-285750">
              <a:buFont typeface="Arial" panose="020B0604020202020204" pitchFamily="34" charset="0"/>
              <a:buChar char="•"/>
              <a:defRPr>
                <a:latin typeface="+mn-lt"/>
              </a:defRPr>
            </a:lvl4pPr>
            <a:lvl5pPr>
              <a:defRPr>
                <a:latin typeface="+mn-lt"/>
              </a:defRPr>
            </a:lvl5pPr>
            <a:lvl6pPr>
              <a:defRPr sz="1200">
                <a:latin typeface="+mn-lt"/>
              </a:defRPr>
            </a:lvl6pPr>
          </a:lstStyle>
          <a:p>
            <a:pPr lvl="0"/>
            <a:r>
              <a:rPr lang="en-US"/>
              <a:t>Subheading 1</a:t>
            </a:r>
          </a:p>
          <a:p>
            <a:pPr lvl="1"/>
            <a:r>
              <a:rPr lang="en-US"/>
              <a:t>SUBHEADING 2</a:t>
            </a:r>
          </a:p>
          <a:p>
            <a:pPr lvl="2"/>
            <a:r>
              <a:rPr lang="en-US"/>
              <a:t>Body</a:t>
            </a:r>
          </a:p>
          <a:p>
            <a:pPr lvl="3"/>
            <a:r>
              <a:rPr lang="en-US"/>
              <a:t>Bullets</a:t>
            </a:r>
          </a:p>
          <a:p>
            <a:pPr lvl="4"/>
            <a:r>
              <a:rPr lang="en-US"/>
              <a:t>Callout</a:t>
            </a:r>
          </a:p>
          <a:p>
            <a:pPr lvl="5"/>
            <a:r>
              <a:rPr lang="en-AU"/>
              <a:t>Caption/Footnotes</a:t>
            </a:r>
          </a:p>
        </p:txBody>
      </p:sp>
      <p:sp>
        <p:nvSpPr>
          <p:cNvPr id="10" name="Slide Number Placeholder 5">
            <a:extLst>
              <a:ext uri="{FF2B5EF4-FFF2-40B4-BE49-F238E27FC236}">
                <a16:creationId xmlns:a16="http://schemas.microsoft.com/office/drawing/2014/main" id="{354BFFD3-239F-4D58-A56C-93D588CBBE8E}"/>
              </a:ext>
            </a:extLst>
          </p:cNvPr>
          <p:cNvSpPr>
            <a:spLocks noGrp="1"/>
          </p:cNvSpPr>
          <p:nvPr>
            <p:ph type="sldNum" sz="quarter" idx="4"/>
          </p:nvPr>
        </p:nvSpPr>
        <p:spPr>
          <a:xfrm>
            <a:off x="10624831" y="6318250"/>
            <a:ext cx="947779" cy="365125"/>
          </a:xfrm>
          <a:prstGeom prst="rect">
            <a:avLst/>
          </a:prstGeom>
        </p:spPr>
        <p:txBody>
          <a:bodyPr vert="horz" lIns="0" tIns="0" rIns="0" bIns="0" rtlCol="0" anchor="ctr"/>
          <a:lstStyle>
            <a:lvl1pPr algn="r">
              <a:defRPr sz="1000">
                <a:solidFill>
                  <a:schemeClr val="tx1"/>
                </a:solidFill>
              </a:defRPr>
            </a:lvl1pPr>
          </a:lstStyle>
          <a:p>
            <a:fld id="{35E8911E-9DE7-463F-981B-F1795CC06C30}" type="slidenum">
              <a:rPr lang="en-AU" smtClean="0"/>
              <a:pPr/>
              <a:t>‹#›</a:t>
            </a:fld>
            <a:endParaRPr lang="en-AU" dirty="0"/>
          </a:p>
        </p:txBody>
      </p:sp>
    </p:spTree>
    <p:extLst>
      <p:ext uri="{BB962C8B-B14F-4D97-AF65-F5344CB8AC3E}">
        <p14:creationId xmlns:p14="http://schemas.microsoft.com/office/powerpoint/2010/main" val="917178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6/18/2025</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hyperlink" Target="http://www.chrismalcher.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hyperlink" Target="https://www.canada.ca/en/treasury-board-secretariat/services/information-technology-project-management/project-management/guide-project-gating.html" TargetMode="External"/><Relationship Id="rId2" Type="http://schemas.openxmlformats.org/officeDocument/2006/relationships/hyperlink" Target="https://www.gov.uk/government/collections/infrastructure-and-projects-authority-assurance-review-toolkit" TargetMode="External"/><Relationship Id="rId1" Type="http://schemas.openxmlformats.org/officeDocument/2006/relationships/slideLayout" Target="../slideLayouts/slideLayout10.xml"/><Relationship Id="rId5" Type="http://schemas.openxmlformats.org/officeDocument/2006/relationships/hyperlink" Target="https://www.treasury.govt.nz/information-and-services/state-sector-leadership/investment-management/gateway-reviews" TargetMode="External"/><Relationship Id="rId4" Type="http://schemas.openxmlformats.org/officeDocument/2006/relationships/hyperlink" Target="https://www.finance.gov.au/publications/resource-management-guides/guidance-assurance-reviews-process-rmg-10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F0502020204030204"/>
              <a:ea typeface="+mn-ea"/>
              <a:cs typeface="+mn-cs"/>
            </a:endParaRPr>
          </a:p>
        </p:txBody>
      </p:sp>
      <p:pic>
        <p:nvPicPr>
          <p:cNvPr id="10" name="Picture 9">
            <a:extLst>
              <a:ext uri="{FF2B5EF4-FFF2-40B4-BE49-F238E27FC236}">
                <a16:creationId xmlns:a16="http://schemas.microsoft.com/office/drawing/2014/main" id="{0A9D2C80-932B-83A7-1D97-5E2AA8AFE9D0}"/>
              </a:ext>
            </a:extLst>
          </p:cNvPr>
          <p:cNvPicPr>
            <a:picLocks noChangeAspect="1"/>
          </p:cNvPicPr>
          <p:nvPr/>
        </p:nvPicPr>
        <p:blipFill>
          <a:blip r:embed="rId3"/>
          <a:stretch>
            <a:fillRect/>
          </a:stretch>
        </p:blipFill>
        <p:spPr>
          <a:xfrm>
            <a:off x="2196127" y="8021"/>
            <a:ext cx="9983110" cy="6858000"/>
          </a:xfrm>
          <a:prstGeom prst="rect">
            <a:avLst/>
          </a:prstGeom>
        </p:spPr>
      </p:pic>
      <p:cxnSp>
        <p:nvCxnSpPr>
          <p:cNvPr id="29" name="Straight Connector 28">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E97CDD4F-C838-6D87-2F27-2C91625A4AB8}"/>
              </a:ext>
            </a:extLst>
          </p:cNvPr>
          <p:cNvSpPr/>
          <p:nvPr/>
        </p:nvSpPr>
        <p:spPr>
          <a:xfrm>
            <a:off x="744178" y="4518411"/>
            <a:ext cx="9829787" cy="1240969"/>
          </a:xfrm>
          <a:prstGeom prst="roundRect">
            <a:avLst>
              <a:gd name="adj" fmla="val 30777"/>
            </a:avLst>
          </a:prstGeom>
          <a:solidFill>
            <a:schemeClr val="bg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cap="none" dirty="0">
                <a:solidFill>
                  <a:schemeClr val="tx1">
                    <a:lumMod val="85000"/>
                    <a:lumOff val="15000"/>
                  </a:schemeClr>
                </a:solidFill>
              </a:rPr>
              <a:t>An important perspective for raising the value of business architecture to organisations</a:t>
            </a:r>
          </a:p>
          <a:p>
            <a:endParaRPr lang="en-AU" sz="1000" cap="none" dirty="0">
              <a:solidFill>
                <a:schemeClr val="tx1">
                  <a:lumMod val="85000"/>
                  <a:lumOff val="15000"/>
                </a:schemeClr>
              </a:solidFill>
            </a:endParaRPr>
          </a:p>
          <a:p>
            <a:endParaRPr lang="en-AU" sz="1000" cap="none" dirty="0">
              <a:solidFill>
                <a:schemeClr val="tx1">
                  <a:lumMod val="85000"/>
                  <a:lumOff val="15000"/>
                </a:schemeClr>
              </a:solidFill>
            </a:endParaRPr>
          </a:p>
          <a:p>
            <a:r>
              <a:rPr lang="en-AU" sz="1000" cap="none" dirty="0">
                <a:solidFill>
                  <a:schemeClr val="tx1">
                    <a:lumMod val="85000"/>
                    <a:lumOff val="15000"/>
                  </a:schemeClr>
                </a:solidFill>
              </a:rPr>
              <a:t>Chris Malcher, </a:t>
            </a:r>
            <a:r>
              <a:rPr lang="en-AU" sz="1000" dirty="0">
                <a:solidFill>
                  <a:schemeClr val="tx1">
                    <a:lumMod val="85000"/>
                    <a:lumOff val="15000"/>
                  </a:schemeClr>
                </a:solidFill>
              </a:rPr>
              <a:t>June</a:t>
            </a:r>
            <a:r>
              <a:rPr lang="en-AU" sz="1000" cap="none" dirty="0">
                <a:solidFill>
                  <a:schemeClr val="tx1">
                    <a:lumMod val="85000"/>
                    <a:lumOff val="15000"/>
                  </a:schemeClr>
                </a:solidFill>
              </a:rPr>
              <a:t> 2025</a:t>
            </a:r>
          </a:p>
          <a:p>
            <a:r>
              <a:rPr lang="en-AU" sz="1000" dirty="0">
                <a:solidFill>
                  <a:schemeClr val="tx1">
                    <a:lumMod val="85000"/>
                    <a:lumOff val="15000"/>
                  </a:schemeClr>
                </a:solidFill>
                <a:hlinkClick r:id="rId4"/>
              </a:rPr>
              <a:t>www.chrismalcher.com</a:t>
            </a:r>
            <a:r>
              <a:rPr lang="en-AU" sz="1000" dirty="0">
                <a:solidFill>
                  <a:schemeClr val="tx1">
                    <a:lumMod val="85000"/>
                    <a:lumOff val="15000"/>
                  </a:schemeClr>
                </a:solidFill>
              </a:rPr>
              <a:t>.</a:t>
            </a:r>
          </a:p>
        </p:txBody>
      </p:sp>
      <p:sp>
        <p:nvSpPr>
          <p:cNvPr id="9" name="Rectangle: Rounded Corners 8">
            <a:extLst>
              <a:ext uri="{FF2B5EF4-FFF2-40B4-BE49-F238E27FC236}">
                <a16:creationId xmlns:a16="http://schemas.microsoft.com/office/drawing/2014/main" id="{B830EA2D-FD6F-EDBE-6885-CD916739978B}"/>
              </a:ext>
            </a:extLst>
          </p:cNvPr>
          <p:cNvSpPr/>
          <p:nvPr/>
        </p:nvSpPr>
        <p:spPr>
          <a:xfrm>
            <a:off x="744178" y="752997"/>
            <a:ext cx="9829787" cy="2810010"/>
          </a:xfrm>
          <a:prstGeom prst="roundRect">
            <a:avLst>
              <a:gd name="adj" fmla="val 30777"/>
            </a:avLst>
          </a:prstGeom>
          <a:solidFill>
            <a:schemeClr val="bg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3200" b="1" dirty="0">
                <a:solidFill>
                  <a:schemeClr val="tx1"/>
                </a:solidFill>
              </a:rPr>
              <a:t>The wider project lifecycle</a:t>
            </a:r>
          </a:p>
          <a:p>
            <a:endParaRPr lang="en-AU" sz="3200" dirty="0">
              <a:solidFill>
                <a:schemeClr val="tx1"/>
              </a:solidFill>
            </a:endParaRPr>
          </a:p>
          <a:p>
            <a:r>
              <a:rPr lang="en-AU" sz="3200" dirty="0">
                <a:solidFill>
                  <a:schemeClr val="tx1"/>
                </a:solidFill>
              </a:rPr>
              <a:t>Two types of business architecture providing different value across the lifecycle.</a:t>
            </a:r>
          </a:p>
        </p:txBody>
      </p:sp>
    </p:spTree>
    <p:extLst>
      <p:ext uri="{BB962C8B-B14F-4D97-AF65-F5344CB8AC3E}">
        <p14:creationId xmlns:p14="http://schemas.microsoft.com/office/powerpoint/2010/main" val="3912747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46F-71B1-3AE6-D47B-5E847E45E9DC}"/>
            </a:ext>
          </a:extLst>
        </p:cNvPr>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D495F703-89ED-C164-67C8-428230FAE754}"/>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sp>
        <p:nvSpPr>
          <p:cNvPr id="26" name="Slide Number Placeholder 2">
            <a:extLst>
              <a:ext uri="{FF2B5EF4-FFF2-40B4-BE49-F238E27FC236}">
                <a16:creationId xmlns:a16="http://schemas.microsoft.com/office/drawing/2014/main" id="{43A164EE-F5DD-C85E-5EC4-C0FC0ED3D94E}"/>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2</a:t>
            </a:fld>
            <a:endParaRPr lang="en-AU" dirty="0"/>
          </a:p>
        </p:txBody>
      </p:sp>
      <p:sp>
        <p:nvSpPr>
          <p:cNvPr id="48" name="Rectangle 47">
            <a:extLst>
              <a:ext uri="{FF2B5EF4-FFF2-40B4-BE49-F238E27FC236}">
                <a16:creationId xmlns:a16="http://schemas.microsoft.com/office/drawing/2014/main" id="{3399BEC1-201F-0032-CED3-6C050C0E5116}"/>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9" name="Rectangle 48">
            <a:extLst>
              <a:ext uri="{FF2B5EF4-FFF2-40B4-BE49-F238E27FC236}">
                <a16:creationId xmlns:a16="http://schemas.microsoft.com/office/drawing/2014/main" id="{8FDB2EA4-31CD-E105-4089-E9DE1F7F80B2}"/>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50" name="Rectangle 49">
            <a:extLst>
              <a:ext uri="{FF2B5EF4-FFF2-40B4-BE49-F238E27FC236}">
                <a16:creationId xmlns:a16="http://schemas.microsoft.com/office/drawing/2014/main" id="{B2046E85-4E9D-954A-D933-A9287CC156CE}"/>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51" name="Rectangle 50">
            <a:extLst>
              <a:ext uri="{FF2B5EF4-FFF2-40B4-BE49-F238E27FC236}">
                <a16:creationId xmlns:a16="http://schemas.microsoft.com/office/drawing/2014/main" id="{4F72DD13-CB25-3F1C-6E0F-BE6C70157BAF}"/>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52" name="Diamond 51">
            <a:extLst>
              <a:ext uri="{FF2B5EF4-FFF2-40B4-BE49-F238E27FC236}">
                <a16:creationId xmlns:a16="http://schemas.microsoft.com/office/drawing/2014/main" id="{A79F0E4F-29C0-FE41-67ED-40AC06CEDB3B}"/>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54" name="Rectangle 53">
            <a:extLst>
              <a:ext uri="{FF2B5EF4-FFF2-40B4-BE49-F238E27FC236}">
                <a16:creationId xmlns:a16="http://schemas.microsoft.com/office/drawing/2014/main" id="{461E73D5-58F8-E7F7-A209-BD94BD4A0C13}"/>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56" name="Straight Arrow Connector 55">
            <a:extLst>
              <a:ext uri="{FF2B5EF4-FFF2-40B4-BE49-F238E27FC236}">
                <a16:creationId xmlns:a16="http://schemas.microsoft.com/office/drawing/2014/main" id="{9D77B3A0-8DC7-1724-CB0B-EC372D3D4B73}"/>
              </a:ext>
            </a:extLst>
          </p:cNvPr>
          <p:cNvCxnSpPr>
            <a:cxnSpLocks/>
            <a:stCxn id="54" idx="0"/>
            <a:endCxn id="52"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674D3-9CF4-44CA-329D-4B69435176A7}"/>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306DD6A-F938-3B7E-00D5-D0D0DC58174C}"/>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28">
            <a:extLst>
              <a:ext uri="{FF2B5EF4-FFF2-40B4-BE49-F238E27FC236}">
                <a16:creationId xmlns:a16="http://schemas.microsoft.com/office/drawing/2014/main" id="{61466BBB-C298-C3E1-BE8F-2565AEE547E2}"/>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12" name="TextBox 11">
            <a:extLst>
              <a:ext uri="{FF2B5EF4-FFF2-40B4-BE49-F238E27FC236}">
                <a16:creationId xmlns:a16="http://schemas.microsoft.com/office/drawing/2014/main" id="{0CC272F6-EA48-EAAD-45A9-7277194AA4E0}"/>
              </a:ext>
            </a:extLst>
          </p:cNvPr>
          <p:cNvSpPr txBox="1"/>
          <p:nvPr/>
        </p:nvSpPr>
        <p:spPr>
          <a:xfrm>
            <a:off x="855660" y="1874408"/>
            <a:ext cx="4372667" cy="1077218"/>
          </a:xfrm>
          <a:prstGeom prst="rect">
            <a:avLst/>
          </a:prstGeom>
          <a:solidFill>
            <a:schemeClr val="accent4">
              <a:lumMod val="20000"/>
              <a:lumOff val="80000"/>
            </a:schemeClr>
          </a:solidFill>
        </p:spPr>
        <p:txBody>
          <a:bodyPr wrap="square" rtlCol="0" anchor="ctr">
            <a:spAutoFit/>
          </a:bodyPr>
          <a:lstStyle/>
          <a:p>
            <a:r>
              <a:rPr lang="en-AU" sz="1600" b="1" dirty="0"/>
              <a:t>The Project Lifecycle</a:t>
            </a:r>
          </a:p>
          <a:p>
            <a:r>
              <a:rPr lang="en-AU" sz="1600" dirty="0"/>
              <a:t>Most of you will know about the project lifecycle.</a:t>
            </a:r>
          </a:p>
          <a:p>
            <a:r>
              <a:rPr lang="en-AU" sz="1600" dirty="0"/>
              <a:t>A project is approved for funding, planned, implemented and delivered.</a:t>
            </a:r>
          </a:p>
        </p:txBody>
      </p:sp>
      <p:sp>
        <p:nvSpPr>
          <p:cNvPr id="2" name="TextBox 1">
            <a:extLst>
              <a:ext uri="{FF2B5EF4-FFF2-40B4-BE49-F238E27FC236}">
                <a16:creationId xmlns:a16="http://schemas.microsoft.com/office/drawing/2014/main" id="{78F34095-D778-6718-86C2-78FBDDE4AA6E}"/>
              </a:ext>
            </a:extLst>
          </p:cNvPr>
          <p:cNvSpPr txBox="1"/>
          <p:nvPr/>
        </p:nvSpPr>
        <p:spPr>
          <a:xfrm>
            <a:off x="0" y="0"/>
            <a:ext cx="12191999" cy="1015663"/>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endParaRPr lang="en-AU" dirty="0"/>
          </a:p>
          <a:p>
            <a:r>
              <a:rPr lang="en-AU" dirty="0"/>
              <a:t>The wider project lifecycle, and two types of business architecture</a:t>
            </a:r>
          </a:p>
          <a:p>
            <a:endParaRPr lang="en-AU" dirty="0"/>
          </a:p>
        </p:txBody>
      </p:sp>
    </p:spTree>
    <p:extLst>
      <p:ext uri="{BB962C8B-B14F-4D97-AF65-F5344CB8AC3E}">
        <p14:creationId xmlns:p14="http://schemas.microsoft.com/office/powerpoint/2010/main" val="1929445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DA357136-8902-4582-0AD3-28C77E6E4CB5}"/>
            </a:ext>
          </a:extLst>
        </p:cNvPr>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0CA4E0BD-0D1A-9289-F3D4-FE7867E8F189}"/>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sp>
        <p:nvSpPr>
          <p:cNvPr id="465" name="Rectangle 464">
            <a:extLst>
              <a:ext uri="{FF2B5EF4-FFF2-40B4-BE49-F238E27FC236}">
                <a16:creationId xmlns:a16="http://schemas.microsoft.com/office/drawing/2014/main" id="{A8562FBA-AFE1-E059-2474-6C965C0AEB5E}"/>
              </a:ext>
            </a:extLst>
          </p:cNvPr>
          <p:cNvSpPr/>
          <p:nvPr/>
        </p:nvSpPr>
        <p:spPr>
          <a:xfrm>
            <a:off x="2090846" y="975214"/>
            <a:ext cx="3426449" cy="541401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Slide Number Placeholder 2">
            <a:extLst>
              <a:ext uri="{FF2B5EF4-FFF2-40B4-BE49-F238E27FC236}">
                <a16:creationId xmlns:a16="http://schemas.microsoft.com/office/drawing/2014/main" id="{ACAD1B18-5412-532E-4A4B-616A460BEA72}"/>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3</a:t>
            </a:fld>
            <a:endParaRPr lang="en-AU" dirty="0"/>
          </a:p>
        </p:txBody>
      </p:sp>
      <p:cxnSp>
        <p:nvCxnSpPr>
          <p:cNvPr id="2" name="Straight Connector 1">
            <a:extLst>
              <a:ext uri="{FF2B5EF4-FFF2-40B4-BE49-F238E27FC236}">
                <a16:creationId xmlns:a16="http://schemas.microsoft.com/office/drawing/2014/main" id="{F625A9DD-4D40-26E0-C563-939781ACD857}"/>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4344D2-A977-BA69-D521-0BE128C0CDE7}"/>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182F2A9C-95D2-513C-4374-81023E7E1D5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C159A4C-57C5-EC69-0C49-949A2AB77A75}"/>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1F0A69D-3E00-E7EF-18E2-84230D41129D}"/>
              </a:ext>
            </a:extLst>
          </p:cNvPr>
          <p:cNvCxnSpPr>
            <a:cxnSpLocks/>
          </p:cNvCxnSpPr>
          <p:nvPr/>
        </p:nvCxnSpPr>
        <p:spPr>
          <a:xfrm flipV="1">
            <a:off x="5510172" y="693089"/>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3097AFF-EE3D-BD15-A094-CF5158EF4049}"/>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26557C7-2AB8-B0C5-92D0-FB8156645EA5}"/>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EF20F17-7561-40A1-9B8B-55D4ABB3BF2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74C51C5-6619-67C1-D288-A55BA227B6DA}"/>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DFC06A37-5BEC-7D93-9178-460938F50E81}"/>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9" name="Rectangle 48">
            <a:extLst>
              <a:ext uri="{FF2B5EF4-FFF2-40B4-BE49-F238E27FC236}">
                <a16:creationId xmlns:a16="http://schemas.microsoft.com/office/drawing/2014/main" id="{2BD101DF-D11C-7C10-85A7-11EFC7C5EF0F}"/>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50" name="Rectangle 49">
            <a:extLst>
              <a:ext uri="{FF2B5EF4-FFF2-40B4-BE49-F238E27FC236}">
                <a16:creationId xmlns:a16="http://schemas.microsoft.com/office/drawing/2014/main" id="{302ABED3-6650-8E22-B5D3-3C67D857BA40}"/>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51" name="Rectangle 50">
            <a:extLst>
              <a:ext uri="{FF2B5EF4-FFF2-40B4-BE49-F238E27FC236}">
                <a16:creationId xmlns:a16="http://schemas.microsoft.com/office/drawing/2014/main" id="{4E58568B-2326-9B25-9A4D-8FE63F0D7191}"/>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52" name="Diamond 51">
            <a:extLst>
              <a:ext uri="{FF2B5EF4-FFF2-40B4-BE49-F238E27FC236}">
                <a16:creationId xmlns:a16="http://schemas.microsoft.com/office/drawing/2014/main" id="{EC2CC791-912B-75D7-3D93-BEF5A12BFE20}"/>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54" name="Rectangle 53">
            <a:extLst>
              <a:ext uri="{FF2B5EF4-FFF2-40B4-BE49-F238E27FC236}">
                <a16:creationId xmlns:a16="http://schemas.microsoft.com/office/drawing/2014/main" id="{6B3B42CF-271B-E4E0-5AC5-463D58612731}"/>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56" name="Straight Arrow Connector 55">
            <a:extLst>
              <a:ext uri="{FF2B5EF4-FFF2-40B4-BE49-F238E27FC236}">
                <a16:creationId xmlns:a16="http://schemas.microsoft.com/office/drawing/2014/main" id="{9F5BA9D1-4EEB-DE77-51A9-C3608D7A23D4}"/>
              </a:ext>
            </a:extLst>
          </p:cNvPr>
          <p:cNvCxnSpPr>
            <a:cxnSpLocks/>
            <a:stCxn id="54" idx="0"/>
            <a:endCxn id="52"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2DD1C0F-C726-07D8-61EC-F85A1E92F924}"/>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04AA504-12B8-CAA6-7231-F9BC0FBBA817}"/>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F6C5FC6-A8E7-8736-BB43-EB61D5F29EB4}"/>
              </a:ext>
            </a:extLst>
          </p:cNvPr>
          <p:cNvCxnSpPr>
            <a:cxnSpLocks/>
          </p:cNvCxnSpPr>
          <p:nvPr/>
        </p:nvCxnSpPr>
        <p:spPr>
          <a:xfrm>
            <a:off x="9127925" y="2001748"/>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28">
            <a:extLst>
              <a:ext uri="{FF2B5EF4-FFF2-40B4-BE49-F238E27FC236}">
                <a16:creationId xmlns:a16="http://schemas.microsoft.com/office/drawing/2014/main" id="{BB315B15-B444-2BA1-F79C-2B071DB72DE2}"/>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18" name="TextBox 17">
            <a:extLst>
              <a:ext uri="{FF2B5EF4-FFF2-40B4-BE49-F238E27FC236}">
                <a16:creationId xmlns:a16="http://schemas.microsoft.com/office/drawing/2014/main" id="{A738B1E4-96DE-7AE9-5F2F-46A1C3BABF39}"/>
              </a:ext>
            </a:extLst>
          </p:cNvPr>
          <p:cNvSpPr txBox="1"/>
          <p:nvPr/>
        </p:nvSpPr>
        <p:spPr>
          <a:xfrm>
            <a:off x="647842" y="1516126"/>
            <a:ext cx="4372667" cy="1815882"/>
          </a:xfrm>
          <a:prstGeom prst="rect">
            <a:avLst/>
          </a:prstGeom>
          <a:solidFill>
            <a:schemeClr val="accent4">
              <a:lumMod val="20000"/>
              <a:lumOff val="80000"/>
            </a:schemeClr>
          </a:solidFill>
        </p:spPr>
        <p:txBody>
          <a:bodyPr wrap="square" rtlCol="0" anchor="ctr">
            <a:spAutoFit/>
          </a:bodyPr>
          <a:lstStyle/>
          <a:p>
            <a:r>
              <a:rPr lang="en-AU" sz="1600" b="1" dirty="0"/>
              <a:t>A wider project lifecycle</a:t>
            </a:r>
          </a:p>
          <a:p>
            <a:r>
              <a:rPr lang="en-AU" sz="1600" dirty="0"/>
              <a:t>But there’s a whole wider ecosystem that projects operate in.</a:t>
            </a:r>
          </a:p>
          <a:p>
            <a:r>
              <a:rPr lang="en-AU" sz="1600" dirty="0"/>
              <a:t>And when viewed through the lens of this ecosystem, the project lifecycle we’re familiar with starts to look like it really is – one part of a whole.</a:t>
            </a:r>
          </a:p>
        </p:txBody>
      </p:sp>
      <p:sp>
        <p:nvSpPr>
          <p:cNvPr id="11" name="TextBox 10">
            <a:extLst>
              <a:ext uri="{FF2B5EF4-FFF2-40B4-BE49-F238E27FC236}">
                <a16:creationId xmlns:a16="http://schemas.microsoft.com/office/drawing/2014/main" id="{E388A35B-617B-CC59-6727-85D9FFC34EBD}"/>
              </a:ext>
            </a:extLst>
          </p:cNvPr>
          <p:cNvSpPr txBox="1"/>
          <p:nvPr/>
        </p:nvSpPr>
        <p:spPr>
          <a:xfrm>
            <a:off x="0" y="0"/>
            <a:ext cx="12191999" cy="1200329"/>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endParaRPr lang="en-AU" dirty="0"/>
          </a:p>
          <a:p>
            <a:r>
              <a:rPr lang="en-AU" dirty="0"/>
              <a:t>The wider project lifecycle, and two types of business architecture</a:t>
            </a:r>
          </a:p>
          <a:p>
            <a:endParaRPr lang="en-AU" dirty="0"/>
          </a:p>
        </p:txBody>
      </p:sp>
    </p:spTree>
    <p:extLst>
      <p:ext uri="{BB962C8B-B14F-4D97-AF65-F5344CB8AC3E}">
        <p14:creationId xmlns:p14="http://schemas.microsoft.com/office/powerpoint/2010/main" val="3253937307"/>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57136-8902-4582-0AD3-28C77E6E4CB5}"/>
            </a:ext>
          </a:extLst>
        </p:cNvPr>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0CA4E0BD-0D1A-9289-F3D4-FE7867E8F189}"/>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sp>
        <p:nvSpPr>
          <p:cNvPr id="465" name="Rectangle 464">
            <a:extLst>
              <a:ext uri="{FF2B5EF4-FFF2-40B4-BE49-F238E27FC236}">
                <a16:creationId xmlns:a16="http://schemas.microsoft.com/office/drawing/2014/main" id="{A8562FBA-AFE1-E059-2474-6C965C0AEB5E}"/>
              </a:ext>
            </a:extLst>
          </p:cNvPr>
          <p:cNvSpPr/>
          <p:nvPr/>
        </p:nvSpPr>
        <p:spPr>
          <a:xfrm>
            <a:off x="2090846" y="975214"/>
            <a:ext cx="3426449" cy="541401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Slide Number Placeholder 2">
            <a:extLst>
              <a:ext uri="{FF2B5EF4-FFF2-40B4-BE49-F238E27FC236}">
                <a16:creationId xmlns:a16="http://schemas.microsoft.com/office/drawing/2014/main" id="{ACAD1B18-5412-532E-4A4B-616A460BEA72}"/>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4</a:t>
            </a:fld>
            <a:endParaRPr lang="en-AU" dirty="0"/>
          </a:p>
        </p:txBody>
      </p:sp>
      <p:cxnSp>
        <p:nvCxnSpPr>
          <p:cNvPr id="2" name="Straight Connector 1">
            <a:extLst>
              <a:ext uri="{FF2B5EF4-FFF2-40B4-BE49-F238E27FC236}">
                <a16:creationId xmlns:a16="http://schemas.microsoft.com/office/drawing/2014/main" id="{F625A9DD-4D40-26E0-C563-939781ACD857}"/>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4344D2-A977-BA69-D521-0BE128C0CDE7}"/>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182F2A9C-95D2-513C-4374-81023E7E1D5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C159A4C-57C5-EC69-0C49-949A2AB77A75}"/>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1F0A69D-3E00-E7EF-18E2-84230D41129D}"/>
              </a:ext>
            </a:extLst>
          </p:cNvPr>
          <p:cNvCxnSpPr>
            <a:cxnSpLocks/>
          </p:cNvCxnSpPr>
          <p:nvPr/>
        </p:nvCxnSpPr>
        <p:spPr>
          <a:xfrm flipV="1">
            <a:off x="5510172" y="666419"/>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3097AFF-EE3D-BD15-A094-CF5158EF4049}"/>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26557C7-2AB8-B0C5-92D0-FB8156645EA5}"/>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EF20F17-7561-40A1-9B8B-55D4ABB3BF2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74C51C5-6619-67C1-D288-A55BA227B6DA}"/>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DFC06A37-5BEC-7D93-9178-460938F50E81}"/>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9" name="Rectangle 48">
            <a:extLst>
              <a:ext uri="{FF2B5EF4-FFF2-40B4-BE49-F238E27FC236}">
                <a16:creationId xmlns:a16="http://schemas.microsoft.com/office/drawing/2014/main" id="{2BD101DF-D11C-7C10-85A7-11EFC7C5EF0F}"/>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50" name="Rectangle 49">
            <a:extLst>
              <a:ext uri="{FF2B5EF4-FFF2-40B4-BE49-F238E27FC236}">
                <a16:creationId xmlns:a16="http://schemas.microsoft.com/office/drawing/2014/main" id="{302ABED3-6650-8E22-B5D3-3C67D857BA40}"/>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51" name="Rectangle 50">
            <a:extLst>
              <a:ext uri="{FF2B5EF4-FFF2-40B4-BE49-F238E27FC236}">
                <a16:creationId xmlns:a16="http://schemas.microsoft.com/office/drawing/2014/main" id="{4E58568B-2326-9B25-9A4D-8FE63F0D7191}"/>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52" name="Diamond 51">
            <a:extLst>
              <a:ext uri="{FF2B5EF4-FFF2-40B4-BE49-F238E27FC236}">
                <a16:creationId xmlns:a16="http://schemas.microsoft.com/office/drawing/2014/main" id="{EC2CC791-912B-75D7-3D93-BEF5A12BFE20}"/>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54" name="Rectangle 53">
            <a:extLst>
              <a:ext uri="{FF2B5EF4-FFF2-40B4-BE49-F238E27FC236}">
                <a16:creationId xmlns:a16="http://schemas.microsoft.com/office/drawing/2014/main" id="{6B3B42CF-271B-E4E0-5AC5-463D58612731}"/>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56" name="Straight Arrow Connector 55">
            <a:extLst>
              <a:ext uri="{FF2B5EF4-FFF2-40B4-BE49-F238E27FC236}">
                <a16:creationId xmlns:a16="http://schemas.microsoft.com/office/drawing/2014/main" id="{9F5BA9D1-4EEB-DE77-51A9-C3608D7A23D4}"/>
              </a:ext>
            </a:extLst>
          </p:cNvPr>
          <p:cNvCxnSpPr>
            <a:cxnSpLocks/>
            <a:stCxn id="54" idx="0"/>
            <a:endCxn id="52"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2DD1C0F-C726-07D8-61EC-F85A1E92F924}"/>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04AA504-12B8-CAA6-7231-F9BC0FBBA817}"/>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F6C5FC6-A8E7-8736-BB43-EB61D5F29EB4}"/>
              </a:ext>
            </a:extLst>
          </p:cNvPr>
          <p:cNvCxnSpPr>
            <a:cxnSpLocks/>
          </p:cNvCxnSpPr>
          <p:nvPr/>
        </p:nvCxnSpPr>
        <p:spPr>
          <a:xfrm>
            <a:off x="9127925" y="2001748"/>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28">
            <a:extLst>
              <a:ext uri="{FF2B5EF4-FFF2-40B4-BE49-F238E27FC236}">
                <a16:creationId xmlns:a16="http://schemas.microsoft.com/office/drawing/2014/main" id="{BB315B15-B444-2BA1-F79C-2B071DB72DE2}"/>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18" name="TextBox 17">
            <a:extLst>
              <a:ext uri="{FF2B5EF4-FFF2-40B4-BE49-F238E27FC236}">
                <a16:creationId xmlns:a16="http://schemas.microsoft.com/office/drawing/2014/main" id="{A738B1E4-96DE-7AE9-5F2F-46A1C3BABF39}"/>
              </a:ext>
            </a:extLst>
          </p:cNvPr>
          <p:cNvSpPr txBox="1"/>
          <p:nvPr/>
        </p:nvSpPr>
        <p:spPr>
          <a:xfrm>
            <a:off x="358820" y="605414"/>
            <a:ext cx="4942787" cy="5401479"/>
          </a:xfrm>
          <a:prstGeom prst="rect">
            <a:avLst/>
          </a:prstGeom>
          <a:solidFill>
            <a:schemeClr val="accent4">
              <a:lumMod val="20000"/>
              <a:lumOff val="80000"/>
            </a:schemeClr>
          </a:solidFill>
        </p:spPr>
        <p:txBody>
          <a:bodyPr wrap="square" rtlCol="0" anchor="ctr">
            <a:spAutoFit/>
          </a:bodyPr>
          <a:lstStyle/>
          <a:p>
            <a:r>
              <a:rPr lang="en-AU" sz="1600" b="1" dirty="0"/>
              <a:t>The Gate Review Model</a:t>
            </a:r>
          </a:p>
          <a:p>
            <a:r>
              <a:rPr lang="en-AU" sz="1600" dirty="0"/>
              <a:t>The wider lifecycle is sometimes easier to understand using the Gate Review Model.</a:t>
            </a:r>
          </a:p>
          <a:p>
            <a:r>
              <a:rPr lang="en-AU" sz="1600" dirty="0"/>
              <a:t>The Gate Review Model is used by governments in a number of Commonwealth countries to monitor and manage the key steps in creation and delivery of projects.</a:t>
            </a:r>
          </a:p>
          <a:p>
            <a:r>
              <a:rPr lang="en-AU" sz="1600" dirty="0"/>
              <a:t>As a practice, its main focus is on checks and governance for major projects (usually over $30 Million or so).</a:t>
            </a:r>
          </a:p>
          <a:p>
            <a:r>
              <a:rPr lang="en-AU" sz="900" dirty="0"/>
              <a:t>Gateway Review source links – </a:t>
            </a:r>
            <a:r>
              <a:rPr lang="en-AU" sz="900" dirty="0">
                <a:hlinkClick r:id="rId2"/>
              </a:rPr>
              <a:t>UK</a:t>
            </a:r>
            <a:r>
              <a:rPr lang="en-AU" sz="900" dirty="0"/>
              <a:t>, </a:t>
            </a:r>
            <a:r>
              <a:rPr lang="en-AU" sz="900" dirty="0">
                <a:hlinkClick r:id="rId3"/>
              </a:rPr>
              <a:t>Canada</a:t>
            </a:r>
            <a:r>
              <a:rPr lang="en-AU" sz="900" dirty="0"/>
              <a:t>, </a:t>
            </a:r>
            <a:r>
              <a:rPr lang="en-AU" sz="900" dirty="0">
                <a:hlinkClick r:id="rId4"/>
              </a:rPr>
              <a:t>Australia</a:t>
            </a:r>
            <a:r>
              <a:rPr lang="en-AU" sz="900" dirty="0"/>
              <a:t>, </a:t>
            </a:r>
            <a:r>
              <a:rPr lang="en-AU" sz="900" dirty="0">
                <a:hlinkClick r:id="rId5"/>
              </a:rPr>
              <a:t>New Zealand</a:t>
            </a:r>
            <a:r>
              <a:rPr lang="en-AU" sz="900" dirty="0"/>
              <a:t>.</a:t>
            </a:r>
          </a:p>
          <a:p>
            <a:endParaRPr lang="en-AU" sz="1600" dirty="0"/>
          </a:p>
          <a:p>
            <a:r>
              <a:rPr lang="en-AU" sz="1600" b="1" dirty="0"/>
              <a:t>The Gate Review Model for all projects</a:t>
            </a:r>
          </a:p>
          <a:p>
            <a:r>
              <a:rPr lang="en-AU" sz="1600" dirty="0"/>
              <a:t>While the Gate Review Model was designed for major government projects, as a model it’s a very useful way to anchor thinking about the wider project lifecycle – for projects of any size.</a:t>
            </a:r>
          </a:p>
          <a:p>
            <a:r>
              <a:rPr lang="en-AU" sz="1600" dirty="0"/>
              <a:t>For any well-run project, with progressing levels of formality, there will be an initial identification and definition of the project, a business case, an outline of how it could be delivered, commencement, completion, and (hopefully) realisation of promised benefits.</a:t>
            </a:r>
          </a:p>
        </p:txBody>
      </p:sp>
      <p:sp>
        <p:nvSpPr>
          <p:cNvPr id="11" name="Rectangle 10">
            <a:extLst>
              <a:ext uri="{FF2B5EF4-FFF2-40B4-BE49-F238E27FC236}">
                <a16:creationId xmlns:a16="http://schemas.microsoft.com/office/drawing/2014/main" id="{C2557448-3730-AFFE-4191-82A2E2EC75F5}"/>
              </a:ext>
            </a:extLst>
          </p:cNvPr>
          <p:cNvSpPr/>
          <p:nvPr/>
        </p:nvSpPr>
        <p:spPr>
          <a:xfrm>
            <a:off x="5050109" y="3397666"/>
            <a:ext cx="6565392" cy="1133675"/>
          </a:xfrm>
          <a:prstGeom prst="rect">
            <a:avLst/>
          </a:prstGeom>
          <a:solidFill>
            <a:srgbClr val="E6F9FE">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Diamond 11">
            <a:extLst>
              <a:ext uri="{FF2B5EF4-FFF2-40B4-BE49-F238E27FC236}">
                <a16:creationId xmlns:a16="http://schemas.microsoft.com/office/drawing/2014/main" id="{55E7C74F-3005-4615-FBA9-29DED5AB9A9B}"/>
              </a:ext>
            </a:extLst>
          </p:cNvPr>
          <p:cNvSpPr/>
          <p:nvPr/>
        </p:nvSpPr>
        <p:spPr>
          <a:xfrm>
            <a:off x="509479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zero</a:t>
            </a:r>
          </a:p>
          <a:p>
            <a:pPr algn="ctr"/>
            <a:r>
              <a:rPr lang="en-AU" sz="800" dirty="0">
                <a:solidFill>
                  <a:srgbClr val="FFFFD1"/>
                </a:solidFill>
              </a:rPr>
              <a:t>Project definition</a:t>
            </a:r>
          </a:p>
        </p:txBody>
      </p:sp>
      <p:sp>
        <p:nvSpPr>
          <p:cNvPr id="13" name="Diamond 12">
            <a:extLst>
              <a:ext uri="{FF2B5EF4-FFF2-40B4-BE49-F238E27FC236}">
                <a16:creationId xmlns:a16="http://schemas.microsoft.com/office/drawing/2014/main" id="{0E4AE9DD-71E5-959E-DDEF-B7BB35AB5406}"/>
              </a:ext>
            </a:extLst>
          </p:cNvPr>
          <p:cNvSpPr/>
          <p:nvPr/>
        </p:nvSpPr>
        <p:spPr>
          <a:xfrm>
            <a:off x="6205343"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One</a:t>
            </a:r>
          </a:p>
          <a:p>
            <a:pPr algn="ctr"/>
            <a:r>
              <a:rPr lang="en-AU" sz="800" dirty="0">
                <a:solidFill>
                  <a:srgbClr val="FFFFD1"/>
                </a:solidFill>
              </a:rPr>
              <a:t>Business Case</a:t>
            </a:r>
          </a:p>
        </p:txBody>
      </p:sp>
      <p:sp>
        <p:nvSpPr>
          <p:cNvPr id="14" name="Diamond 13">
            <a:extLst>
              <a:ext uri="{FF2B5EF4-FFF2-40B4-BE49-F238E27FC236}">
                <a16:creationId xmlns:a16="http://schemas.microsoft.com/office/drawing/2014/main" id="{19CB2EC5-5A43-7611-0D1F-812267B82EB3}"/>
              </a:ext>
            </a:extLst>
          </p:cNvPr>
          <p:cNvSpPr/>
          <p:nvPr/>
        </p:nvSpPr>
        <p:spPr>
          <a:xfrm>
            <a:off x="734736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Two Delivery Strategy</a:t>
            </a:r>
          </a:p>
        </p:txBody>
      </p:sp>
      <p:sp>
        <p:nvSpPr>
          <p:cNvPr id="15" name="Diamond 14">
            <a:extLst>
              <a:ext uri="{FF2B5EF4-FFF2-40B4-BE49-F238E27FC236}">
                <a16:creationId xmlns:a16="http://schemas.microsoft.com/office/drawing/2014/main" id="{F59A69EC-0012-2297-80D4-C74B7E5A10CD}"/>
              </a:ext>
            </a:extLst>
          </p:cNvPr>
          <p:cNvSpPr/>
          <p:nvPr/>
        </p:nvSpPr>
        <p:spPr>
          <a:xfrm>
            <a:off x="8476355"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Three Project commencement</a:t>
            </a:r>
          </a:p>
        </p:txBody>
      </p:sp>
      <p:sp>
        <p:nvSpPr>
          <p:cNvPr id="16" name="Diamond 15">
            <a:extLst>
              <a:ext uri="{FF2B5EF4-FFF2-40B4-BE49-F238E27FC236}">
                <a16:creationId xmlns:a16="http://schemas.microsoft.com/office/drawing/2014/main" id="{96BEA616-7BF5-C7ED-670D-F5769E9035E0}"/>
              </a:ext>
            </a:extLst>
          </p:cNvPr>
          <p:cNvSpPr/>
          <p:nvPr/>
        </p:nvSpPr>
        <p:spPr>
          <a:xfrm>
            <a:off x="961706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Four Project delivery</a:t>
            </a:r>
          </a:p>
        </p:txBody>
      </p:sp>
      <p:sp>
        <p:nvSpPr>
          <p:cNvPr id="19" name="TextBox 18">
            <a:extLst>
              <a:ext uri="{FF2B5EF4-FFF2-40B4-BE49-F238E27FC236}">
                <a16:creationId xmlns:a16="http://schemas.microsoft.com/office/drawing/2014/main" id="{24C0669A-BAC7-FD6C-26D7-F7AFA608FE8E}"/>
              </a:ext>
            </a:extLst>
          </p:cNvPr>
          <p:cNvSpPr txBox="1"/>
          <p:nvPr/>
        </p:nvSpPr>
        <p:spPr>
          <a:xfrm>
            <a:off x="0" y="0"/>
            <a:ext cx="12191999" cy="461665"/>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r>
              <a:rPr lang="en-AU" dirty="0"/>
              <a:t>The wider project lifecycle, and two types of business architecture</a:t>
            </a:r>
          </a:p>
        </p:txBody>
      </p:sp>
      <p:sp>
        <p:nvSpPr>
          <p:cNvPr id="20" name="Diamond 19">
            <a:extLst>
              <a:ext uri="{FF2B5EF4-FFF2-40B4-BE49-F238E27FC236}">
                <a16:creationId xmlns:a16="http://schemas.microsoft.com/office/drawing/2014/main" id="{3847604F-833A-9957-771E-045F10D13BCF}"/>
              </a:ext>
            </a:extLst>
          </p:cNvPr>
          <p:cNvSpPr/>
          <p:nvPr/>
        </p:nvSpPr>
        <p:spPr>
          <a:xfrm>
            <a:off x="1073682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Five Benefits </a:t>
            </a:r>
            <a:r>
              <a:rPr lang="en-AU" sz="700" dirty="0">
                <a:solidFill>
                  <a:srgbClr val="FFFFD1"/>
                </a:solidFill>
              </a:rPr>
              <a:t>Realisation</a:t>
            </a:r>
          </a:p>
        </p:txBody>
      </p:sp>
    </p:spTree>
    <p:extLst>
      <p:ext uri="{BB962C8B-B14F-4D97-AF65-F5344CB8AC3E}">
        <p14:creationId xmlns:p14="http://schemas.microsoft.com/office/powerpoint/2010/main" val="1039843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46F-71B1-3AE6-D47B-5E847E45E9DC}"/>
            </a:ext>
          </a:extLst>
        </p:cNvPr>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D495F703-89ED-C164-67C8-428230FAE754}"/>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sp>
        <p:nvSpPr>
          <p:cNvPr id="465" name="Rectangle 464">
            <a:extLst>
              <a:ext uri="{FF2B5EF4-FFF2-40B4-BE49-F238E27FC236}">
                <a16:creationId xmlns:a16="http://schemas.microsoft.com/office/drawing/2014/main" id="{B1BD34B8-E005-A78C-7C4F-C2EAB7A4C9D1}"/>
              </a:ext>
            </a:extLst>
          </p:cNvPr>
          <p:cNvSpPr/>
          <p:nvPr/>
        </p:nvSpPr>
        <p:spPr>
          <a:xfrm>
            <a:off x="2090846" y="975214"/>
            <a:ext cx="3426449" cy="5417273"/>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Slide Number Placeholder 2">
            <a:extLst>
              <a:ext uri="{FF2B5EF4-FFF2-40B4-BE49-F238E27FC236}">
                <a16:creationId xmlns:a16="http://schemas.microsoft.com/office/drawing/2014/main" id="{43A164EE-F5DD-C85E-5EC4-C0FC0ED3D94E}"/>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5</a:t>
            </a:fld>
            <a:endParaRPr lang="en-AU" dirty="0"/>
          </a:p>
        </p:txBody>
      </p:sp>
      <p:cxnSp>
        <p:nvCxnSpPr>
          <p:cNvPr id="2" name="Straight Connector 1">
            <a:extLst>
              <a:ext uri="{FF2B5EF4-FFF2-40B4-BE49-F238E27FC236}">
                <a16:creationId xmlns:a16="http://schemas.microsoft.com/office/drawing/2014/main" id="{584BB320-8428-AD96-9553-DDDF6D7B263E}"/>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D6FB98-60B2-DD08-045F-7C91CAFE20C3}"/>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FC0A689-A2A6-3E52-01D9-443AE4E2338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BCC056C-B443-7BF9-165E-D826346B7F49}"/>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9388FD9-4A9A-2AC2-BB47-758272CDB6CC}"/>
              </a:ext>
            </a:extLst>
          </p:cNvPr>
          <p:cNvCxnSpPr>
            <a:cxnSpLocks/>
          </p:cNvCxnSpPr>
          <p:nvPr/>
        </p:nvCxnSpPr>
        <p:spPr>
          <a:xfrm flipV="1">
            <a:off x="5510172" y="666419"/>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0CF1EB-ED0A-0447-DF4A-2734DA5AAA9F}"/>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41016D4-768A-7AA7-9F95-609D9FB69726}"/>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DB7555-4281-E719-E098-0262AFD267A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4B989B6-9B53-3481-C7E4-D8C87478B705}"/>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9" name="Diamond 158">
            <a:extLst>
              <a:ext uri="{FF2B5EF4-FFF2-40B4-BE49-F238E27FC236}">
                <a16:creationId xmlns:a16="http://schemas.microsoft.com/office/drawing/2014/main" id="{FA6F3CF2-A618-FC88-995C-E4A78731FA0D}"/>
              </a:ext>
            </a:extLst>
          </p:cNvPr>
          <p:cNvSpPr/>
          <p:nvPr/>
        </p:nvSpPr>
        <p:spPr>
          <a:xfrm>
            <a:off x="1650893" y="3524229"/>
            <a:ext cx="882870" cy="880549"/>
          </a:xfrm>
          <a:prstGeom prst="diamond">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AU" sz="800" dirty="0"/>
              <a:t>Strategy release</a:t>
            </a:r>
          </a:p>
        </p:txBody>
      </p:sp>
      <p:sp>
        <p:nvSpPr>
          <p:cNvPr id="48" name="Rectangle 47">
            <a:extLst>
              <a:ext uri="{FF2B5EF4-FFF2-40B4-BE49-F238E27FC236}">
                <a16:creationId xmlns:a16="http://schemas.microsoft.com/office/drawing/2014/main" id="{3399BEC1-201F-0032-CED3-6C050C0E5116}"/>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9" name="Rectangle 48">
            <a:extLst>
              <a:ext uri="{FF2B5EF4-FFF2-40B4-BE49-F238E27FC236}">
                <a16:creationId xmlns:a16="http://schemas.microsoft.com/office/drawing/2014/main" id="{8FDB2EA4-31CD-E105-4089-E9DE1F7F80B2}"/>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50" name="Rectangle 49">
            <a:extLst>
              <a:ext uri="{FF2B5EF4-FFF2-40B4-BE49-F238E27FC236}">
                <a16:creationId xmlns:a16="http://schemas.microsoft.com/office/drawing/2014/main" id="{B2046E85-4E9D-954A-D933-A9287CC156CE}"/>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51" name="Rectangle 50">
            <a:extLst>
              <a:ext uri="{FF2B5EF4-FFF2-40B4-BE49-F238E27FC236}">
                <a16:creationId xmlns:a16="http://schemas.microsoft.com/office/drawing/2014/main" id="{4F72DD13-CB25-3F1C-6E0F-BE6C70157BAF}"/>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52" name="Diamond 51">
            <a:extLst>
              <a:ext uri="{FF2B5EF4-FFF2-40B4-BE49-F238E27FC236}">
                <a16:creationId xmlns:a16="http://schemas.microsoft.com/office/drawing/2014/main" id="{A79F0E4F-29C0-FE41-67ED-40AC06CEDB3B}"/>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54" name="Rectangle 53">
            <a:extLst>
              <a:ext uri="{FF2B5EF4-FFF2-40B4-BE49-F238E27FC236}">
                <a16:creationId xmlns:a16="http://schemas.microsoft.com/office/drawing/2014/main" id="{461E73D5-58F8-E7F7-A209-BD94BD4A0C13}"/>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56" name="Straight Arrow Connector 55">
            <a:extLst>
              <a:ext uri="{FF2B5EF4-FFF2-40B4-BE49-F238E27FC236}">
                <a16:creationId xmlns:a16="http://schemas.microsoft.com/office/drawing/2014/main" id="{9D77B3A0-8DC7-1724-CB0B-EC372D3D4B73}"/>
              </a:ext>
            </a:extLst>
          </p:cNvPr>
          <p:cNvCxnSpPr>
            <a:cxnSpLocks/>
            <a:stCxn id="54" idx="0"/>
            <a:endCxn id="52"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674D3-9CF4-44CA-329D-4B69435176A7}"/>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306DD6A-F938-3B7E-00D5-D0D0DC58174C}"/>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3E593A9-6A48-CB0C-B57F-4C2B6F3D84AE}"/>
              </a:ext>
            </a:extLst>
          </p:cNvPr>
          <p:cNvCxnSpPr>
            <a:cxnSpLocks/>
          </p:cNvCxnSpPr>
          <p:nvPr/>
        </p:nvCxnSpPr>
        <p:spPr>
          <a:xfrm>
            <a:off x="9127925" y="2001748"/>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28">
            <a:extLst>
              <a:ext uri="{FF2B5EF4-FFF2-40B4-BE49-F238E27FC236}">
                <a16:creationId xmlns:a16="http://schemas.microsoft.com/office/drawing/2014/main" id="{61466BBB-C298-C3E1-BE8F-2565AEE547E2}"/>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12" name="Rectangle 11">
            <a:extLst>
              <a:ext uri="{FF2B5EF4-FFF2-40B4-BE49-F238E27FC236}">
                <a16:creationId xmlns:a16="http://schemas.microsoft.com/office/drawing/2014/main" id="{4BC591AD-3A41-E471-FD7D-E3B35FA60266}"/>
              </a:ext>
            </a:extLst>
          </p:cNvPr>
          <p:cNvSpPr/>
          <p:nvPr/>
        </p:nvSpPr>
        <p:spPr>
          <a:xfrm>
            <a:off x="5050109" y="3397666"/>
            <a:ext cx="6565392" cy="1133675"/>
          </a:xfrm>
          <a:prstGeom prst="rect">
            <a:avLst/>
          </a:prstGeom>
          <a:solidFill>
            <a:srgbClr val="E6F9FE">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8" name="Diamond 17">
            <a:extLst>
              <a:ext uri="{FF2B5EF4-FFF2-40B4-BE49-F238E27FC236}">
                <a16:creationId xmlns:a16="http://schemas.microsoft.com/office/drawing/2014/main" id="{F24ABE37-AA7F-0E67-53A7-180EF48F1E4A}"/>
              </a:ext>
            </a:extLst>
          </p:cNvPr>
          <p:cNvSpPr/>
          <p:nvPr/>
        </p:nvSpPr>
        <p:spPr>
          <a:xfrm>
            <a:off x="509479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zero</a:t>
            </a:r>
          </a:p>
          <a:p>
            <a:pPr algn="ctr"/>
            <a:r>
              <a:rPr lang="en-AU" sz="800" dirty="0">
                <a:solidFill>
                  <a:srgbClr val="FFFFD1"/>
                </a:solidFill>
              </a:rPr>
              <a:t>Initiative definition</a:t>
            </a:r>
          </a:p>
        </p:txBody>
      </p:sp>
      <p:sp>
        <p:nvSpPr>
          <p:cNvPr id="19" name="Diamond 18">
            <a:extLst>
              <a:ext uri="{FF2B5EF4-FFF2-40B4-BE49-F238E27FC236}">
                <a16:creationId xmlns:a16="http://schemas.microsoft.com/office/drawing/2014/main" id="{CF3FACA1-ACC6-A0EA-74F7-882EBCA4634A}"/>
              </a:ext>
            </a:extLst>
          </p:cNvPr>
          <p:cNvSpPr/>
          <p:nvPr/>
        </p:nvSpPr>
        <p:spPr>
          <a:xfrm>
            <a:off x="6205343"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One</a:t>
            </a:r>
          </a:p>
          <a:p>
            <a:pPr algn="ctr"/>
            <a:r>
              <a:rPr lang="en-AU" sz="800" dirty="0">
                <a:solidFill>
                  <a:srgbClr val="FFFFD1"/>
                </a:solidFill>
              </a:rPr>
              <a:t>Business Case</a:t>
            </a:r>
          </a:p>
        </p:txBody>
      </p:sp>
      <p:sp>
        <p:nvSpPr>
          <p:cNvPr id="37" name="Diamond 36">
            <a:extLst>
              <a:ext uri="{FF2B5EF4-FFF2-40B4-BE49-F238E27FC236}">
                <a16:creationId xmlns:a16="http://schemas.microsoft.com/office/drawing/2014/main" id="{7BC55C39-6C25-676C-19EC-999355AA1A30}"/>
              </a:ext>
            </a:extLst>
          </p:cNvPr>
          <p:cNvSpPr/>
          <p:nvPr/>
        </p:nvSpPr>
        <p:spPr>
          <a:xfrm>
            <a:off x="734736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Two Delivery Strategy</a:t>
            </a:r>
          </a:p>
        </p:txBody>
      </p:sp>
      <p:sp>
        <p:nvSpPr>
          <p:cNvPr id="38" name="Diamond 37">
            <a:extLst>
              <a:ext uri="{FF2B5EF4-FFF2-40B4-BE49-F238E27FC236}">
                <a16:creationId xmlns:a16="http://schemas.microsoft.com/office/drawing/2014/main" id="{742C7A1C-EC58-8154-A411-DAB3A52B6F83}"/>
              </a:ext>
            </a:extLst>
          </p:cNvPr>
          <p:cNvSpPr/>
          <p:nvPr/>
        </p:nvSpPr>
        <p:spPr>
          <a:xfrm>
            <a:off x="8476355"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Three Project commencement</a:t>
            </a:r>
          </a:p>
        </p:txBody>
      </p:sp>
      <p:sp>
        <p:nvSpPr>
          <p:cNvPr id="39" name="Diamond 38">
            <a:extLst>
              <a:ext uri="{FF2B5EF4-FFF2-40B4-BE49-F238E27FC236}">
                <a16:creationId xmlns:a16="http://schemas.microsoft.com/office/drawing/2014/main" id="{165494C0-A313-6A38-C092-542329241D2E}"/>
              </a:ext>
            </a:extLst>
          </p:cNvPr>
          <p:cNvSpPr/>
          <p:nvPr/>
        </p:nvSpPr>
        <p:spPr>
          <a:xfrm>
            <a:off x="961706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Four Project delivery</a:t>
            </a:r>
          </a:p>
        </p:txBody>
      </p:sp>
      <p:sp>
        <p:nvSpPr>
          <p:cNvPr id="11" name="TextBox 10">
            <a:extLst>
              <a:ext uri="{FF2B5EF4-FFF2-40B4-BE49-F238E27FC236}">
                <a16:creationId xmlns:a16="http://schemas.microsoft.com/office/drawing/2014/main" id="{C817A71A-45A5-210C-6DC6-230E21E1CD38}"/>
              </a:ext>
            </a:extLst>
          </p:cNvPr>
          <p:cNvSpPr txBox="1"/>
          <p:nvPr/>
        </p:nvSpPr>
        <p:spPr>
          <a:xfrm>
            <a:off x="258765" y="1677797"/>
            <a:ext cx="6088578" cy="1323439"/>
          </a:xfrm>
          <a:prstGeom prst="rect">
            <a:avLst/>
          </a:prstGeom>
          <a:solidFill>
            <a:schemeClr val="accent4">
              <a:lumMod val="20000"/>
              <a:lumOff val="80000"/>
            </a:schemeClr>
          </a:solidFill>
        </p:spPr>
        <p:txBody>
          <a:bodyPr wrap="square" rtlCol="0" anchor="ctr">
            <a:spAutoFit/>
          </a:bodyPr>
          <a:lstStyle/>
          <a:p>
            <a:r>
              <a:rPr lang="en-AU" sz="1600" b="1" dirty="0"/>
              <a:t>Pre-Gate Zero – Prior to Project Identification</a:t>
            </a:r>
          </a:p>
          <a:p>
            <a:r>
              <a:rPr lang="en-AU" sz="1600" dirty="0"/>
              <a:t>While the identification and definition of a project is significantly left where project effort is often focused, identification of strategic projects an organisation should pursue must come after some form of analysis, insight and portfolio-focused planning.</a:t>
            </a:r>
          </a:p>
        </p:txBody>
      </p:sp>
      <p:cxnSp>
        <p:nvCxnSpPr>
          <p:cNvPr id="453" name="Straight Connector 452">
            <a:extLst>
              <a:ext uri="{FF2B5EF4-FFF2-40B4-BE49-F238E27FC236}">
                <a16:creationId xmlns:a16="http://schemas.microsoft.com/office/drawing/2014/main" id="{1FD77E06-3470-D70D-629F-6632D9156F6C}"/>
              </a:ext>
            </a:extLst>
          </p:cNvPr>
          <p:cNvCxnSpPr>
            <a:cxnSpLocks/>
          </p:cNvCxnSpPr>
          <p:nvPr/>
        </p:nvCxnSpPr>
        <p:spPr>
          <a:xfrm flipH="1" flipV="1">
            <a:off x="1892585" y="920028"/>
            <a:ext cx="8875007" cy="188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54" name="Rounded Rectangle 165">
            <a:extLst>
              <a:ext uri="{FF2B5EF4-FFF2-40B4-BE49-F238E27FC236}">
                <a16:creationId xmlns:a16="http://schemas.microsoft.com/office/drawing/2014/main" id="{AE9B7BB9-7234-1A63-2D79-8510254EEB37}"/>
              </a:ext>
            </a:extLst>
          </p:cNvPr>
          <p:cNvSpPr/>
          <p:nvPr/>
        </p:nvSpPr>
        <p:spPr>
          <a:xfrm>
            <a:off x="783978" y="650752"/>
            <a:ext cx="127764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STRATEGY DEVELOPMENT</a:t>
            </a:r>
            <a:endParaRPr lang="en-AU" sz="1050" dirty="0">
              <a:solidFill>
                <a:schemeClr val="accent1"/>
              </a:solidFill>
            </a:endParaRPr>
          </a:p>
        </p:txBody>
      </p:sp>
      <p:sp>
        <p:nvSpPr>
          <p:cNvPr id="455" name="Oval 454">
            <a:extLst>
              <a:ext uri="{FF2B5EF4-FFF2-40B4-BE49-F238E27FC236}">
                <a16:creationId xmlns:a16="http://schemas.microsoft.com/office/drawing/2014/main" id="{00B602A9-868A-D3B7-213E-4B16C2851286}"/>
              </a:ext>
            </a:extLst>
          </p:cNvPr>
          <p:cNvSpPr/>
          <p:nvPr/>
        </p:nvSpPr>
        <p:spPr>
          <a:xfrm>
            <a:off x="1733824" y="767452"/>
            <a:ext cx="311778"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56" name="object 10">
            <a:extLst>
              <a:ext uri="{FF2B5EF4-FFF2-40B4-BE49-F238E27FC236}">
                <a16:creationId xmlns:a16="http://schemas.microsoft.com/office/drawing/2014/main" id="{F67C0204-5B91-ABE4-B47B-EBF514D480FF}"/>
              </a:ext>
            </a:extLst>
          </p:cNvPr>
          <p:cNvPicPr/>
          <p:nvPr/>
        </p:nvPicPr>
        <p:blipFill>
          <a:blip r:embed="rId2" cstate="print">
            <a:duotone>
              <a:prstClr val="black"/>
              <a:schemeClr val="accent5">
                <a:tint val="45000"/>
                <a:satMod val="400000"/>
              </a:schemeClr>
            </a:duotone>
          </a:blip>
          <a:stretch>
            <a:fillRect/>
          </a:stretch>
        </p:blipFill>
        <p:spPr>
          <a:xfrm>
            <a:off x="1799477" y="833266"/>
            <a:ext cx="181847" cy="192372"/>
          </a:xfrm>
          <a:prstGeom prst="rect">
            <a:avLst/>
          </a:prstGeom>
          <a:solidFill>
            <a:srgbClr val="E6F9FE"/>
          </a:solidFill>
          <a:ln>
            <a:noFill/>
          </a:ln>
        </p:spPr>
      </p:pic>
      <p:sp>
        <p:nvSpPr>
          <p:cNvPr id="457" name="Rounded Rectangle 158">
            <a:extLst>
              <a:ext uri="{FF2B5EF4-FFF2-40B4-BE49-F238E27FC236}">
                <a16:creationId xmlns:a16="http://schemas.microsoft.com/office/drawing/2014/main" id="{A8B92E08-25DE-A055-2EE3-7B12A8B2E348}"/>
              </a:ext>
            </a:extLst>
          </p:cNvPr>
          <p:cNvSpPr/>
          <p:nvPr/>
        </p:nvSpPr>
        <p:spPr>
          <a:xfrm>
            <a:off x="2114750" y="650752"/>
            <a:ext cx="3327191"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ORGANISATIONAL DESIGN </a:t>
            </a:r>
          </a:p>
        </p:txBody>
      </p:sp>
      <p:sp>
        <p:nvSpPr>
          <p:cNvPr id="458" name="Oval 457">
            <a:extLst>
              <a:ext uri="{FF2B5EF4-FFF2-40B4-BE49-F238E27FC236}">
                <a16:creationId xmlns:a16="http://schemas.microsoft.com/office/drawing/2014/main" id="{82C5727A-7384-9F6C-D105-85736AAE3DAD}"/>
              </a:ext>
            </a:extLst>
          </p:cNvPr>
          <p:cNvSpPr/>
          <p:nvPr/>
        </p:nvSpPr>
        <p:spPr>
          <a:xfrm>
            <a:off x="4549426" y="767452"/>
            <a:ext cx="329791"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59" name="object 41">
            <a:extLst>
              <a:ext uri="{FF2B5EF4-FFF2-40B4-BE49-F238E27FC236}">
                <a16:creationId xmlns:a16="http://schemas.microsoft.com/office/drawing/2014/main" id="{9AEC437E-9530-610A-60F1-F334E9CDDE28}"/>
              </a:ext>
            </a:extLst>
          </p:cNvPr>
          <p:cNvPicPr/>
          <p:nvPr/>
        </p:nvPicPr>
        <p:blipFill>
          <a:blip r:embed="rId3" cstate="print">
            <a:duotone>
              <a:prstClr val="black"/>
              <a:schemeClr val="accent1">
                <a:tint val="45000"/>
                <a:satMod val="400000"/>
              </a:schemeClr>
            </a:duotone>
          </a:blip>
          <a:stretch>
            <a:fillRect/>
          </a:stretch>
        </p:blipFill>
        <p:spPr>
          <a:xfrm>
            <a:off x="4621950" y="827920"/>
            <a:ext cx="179030" cy="203064"/>
          </a:xfrm>
          <a:prstGeom prst="rect">
            <a:avLst/>
          </a:prstGeom>
          <a:solidFill>
            <a:srgbClr val="E6F9FE"/>
          </a:solidFill>
          <a:ln>
            <a:noFill/>
          </a:ln>
        </p:spPr>
      </p:pic>
      <p:sp>
        <p:nvSpPr>
          <p:cNvPr id="460" name="Rounded Rectangle 160">
            <a:extLst>
              <a:ext uri="{FF2B5EF4-FFF2-40B4-BE49-F238E27FC236}">
                <a16:creationId xmlns:a16="http://schemas.microsoft.com/office/drawing/2014/main" id="{9F53AA12-449B-8035-5818-8488A6E945F2}"/>
              </a:ext>
            </a:extLst>
          </p:cNvPr>
          <p:cNvSpPr/>
          <p:nvPr/>
        </p:nvSpPr>
        <p:spPr>
          <a:xfrm>
            <a:off x="5561764" y="650752"/>
            <a:ext cx="3318646"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PROJECT DESIGN</a:t>
            </a:r>
          </a:p>
        </p:txBody>
      </p:sp>
      <p:sp>
        <p:nvSpPr>
          <p:cNvPr id="461" name="Oval 460">
            <a:extLst>
              <a:ext uri="{FF2B5EF4-FFF2-40B4-BE49-F238E27FC236}">
                <a16:creationId xmlns:a16="http://schemas.microsoft.com/office/drawing/2014/main" id="{56287E13-B5D4-921C-0F06-3477DA92EE5F}"/>
              </a:ext>
            </a:extLst>
          </p:cNvPr>
          <p:cNvSpPr/>
          <p:nvPr/>
        </p:nvSpPr>
        <p:spPr>
          <a:xfrm>
            <a:off x="7758009" y="767452"/>
            <a:ext cx="316366"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sp>
        <p:nvSpPr>
          <p:cNvPr id="462" name="Rounded Rectangle 163">
            <a:extLst>
              <a:ext uri="{FF2B5EF4-FFF2-40B4-BE49-F238E27FC236}">
                <a16:creationId xmlns:a16="http://schemas.microsoft.com/office/drawing/2014/main" id="{6DF9BFD1-25B0-BBC8-E542-DAFB320BC8A5}"/>
              </a:ext>
            </a:extLst>
          </p:cNvPr>
          <p:cNvSpPr/>
          <p:nvPr/>
        </p:nvSpPr>
        <p:spPr>
          <a:xfrm>
            <a:off x="10073029" y="650752"/>
            <a:ext cx="2084682" cy="557401"/>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OPERATIONS &amp; </a:t>
            </a:r>
            <a:br>
              <a:rPr lang="en-AU" sz="1050" b="1" dirty="0">
                <a:solidFill>
                  <a:schemeClr val="accent1"/>
                </a:solidFill>
              </a:rPr>
            </a:br>
            <a:r>
              <a:rPr lang="en-AU" sz="1050" b="1" dirty="0">
                <a:solidFill>
                  <a:schemeClr val="accent1"/>
                </a:solidFill>
              </a:rPr>
              <a:t>SUSTAINMENT</a:t>
            </a:r>
            <a:endParaRPr lang="en-US" sz="1050" dirty="0">
              <a:solidFill>
                <a:schemeClr val="accent1"/>
              </a:solidFill>
              <a:ea typeface="Roboto"/>
              <a:cs typeface="Roboto"/>
            </a:endParaRPr>
          </a:p>
        </p:txBody>
      </p:sp>
      <p:sp>
        <p:nvSpPr>
          <p:cNvPr id="463" name="Oval 462">
            <a:extLst>
              <a:ext uri="{FF2B5EF4-FFF2-40B4-BE49-F238E27FC236}">
                <a16:creationId xmlns:a16="http://schemas.microsoft.com/office/drawing/2014/main" id="{861DBA0E-A55C-0C0D-9917-E135117AFDA8}"/>
              </a:ext>
            </a:extLst>
          </p:cNvPr>
          <p:cNvSpPr/>
          <p:nvPr/>
        </p:nvSpPr>
        <p:spPr>
          <a:xfrm>
            <a:off x="1174882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64" name="Picture 463">
            <a:extLst>
              <a:ext uri="{FF2B5EF4-FFF2-40B4-BE49-F238E27FC236}">
                <a16:creationId xmlns:a16="http://schemas.microsoft.com/office/drawing/2014/main" id="{057F6018-653E-443E-C0C4-1B81FD745D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22207" y="844619"/>
            <a:ext cx="169423" cy="169667"/>
          </a:xfrm>
          <a:prstGeom prst="rect">
            <a:avLst/>
          </a:prstGeom>
          <a:solidFill>
            <a:srgbClr val="E6F9FE"/>
          </a:solidFill>
          <a:ln>
            <a:noFill/>
          </a:ln>
        </p:spPr>
      </p:pic>
      <p:sp>
        <p:nvSpPr>
          <p:cNvPr id="466" name="Rounded Rectangle 159">
            <a:extLst>
              <a:ext uri="{FF2B5EF4-FFF2-40B4-BE49-F238E27FC236}">
                <a16:creationId xmlns:a16="http://schemas.microsoft.com/office/drawing/2014/main" id="{6D07FFCE-B18B-C850-41F9-A8D8DBCDF00B}"/>
              </a:ext>
            </a:extLst>
          </p:cNvPr>
          <p:cNvSpPr/>
          <p:nvPr/>
        </p:nvSpPr>
        <p:spPr>
          <a:xfrm>
            <a:off x="8932437" y="650752"/>
            <a:ext cx="107615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PROJECT DELIVERY</a:t>
            </a:r>
          </a:p>
        </p:txBody>
      </p:sp>
      <p:pic>
        <p:nvPicPr>
          <p:cNvPr id="467" name="Picture 466">
            <a:extLst>
              <a:ext uri="{FF2B5EF4-FFF2-40B4-BE49-F238E27FC236}">
                <a16:creationId xmlns:a16="http://schemas.microsoft.com/office/drawing/2014/main" id="{C45C754B-C886-CE3A-AF17-6EC68C64C282}"/>
              </a:ext>
            </a:extLst>
          </p:cNvPr>
          <p:cNvPicPr>
            <a:picLocks noChangeAspect="1"/>
          </p:cNvPicPr>
          <p:nvPr/>
        </p:nvPicPr>
        <p:blipFill>
          <a:blip r:embed="rId5"/>
          <a:stretch>
            <a:fillRect/>
          </a:stretch>
        </p:blipFill>
        <p:spPr>
          <a:xfrm>
            <a:off x="7813879" y="819063"/>
            <a:ext cx="192850" cy="220779"/>
          </a:xfrm>
          <a:prstGeom prst="rect">
            <a:avLst/>
          </a:prstGeom>
          <a:solidFill>
            <a:srgbClr val="E6F9FE"/>
          </a:solidFill>
          <a:ln>
            <a:noFill/>
          </a:ln>
        </p:spPr>
      </p:pic>
      <p:sp>
        <p:nvSpPr>
          <p:cNvPr id="468" name="Rectangle 467">
            <a:extLst>
              <a:ext uri="{FF2B5EF4-FFF2-40B4-BE49-F238E27FC236}">
                <a16:creationId xmlns:a16="http://schemas.microsoft.com/office/drawing/2014/main" id="{30A16169-E482-DF44-A681-0367C35AFEBA}"/>
              </a:ext>
            </a:extLst>
          </p:cNvPr>
          <p:cNvSpPr/>
          <p:nvPr/>
        </p:nvSpPr>
        <p:spPr>
          <a:xfrm>
            <a:off x="99544" y="654177"/>
            <a:ext cx="537096" cy="55055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00" dirty="0">
                <a:solidFill>
                  <a:schemeClr val="accent1"/>
                </a:solidFill>
              </a:rPr>
              <a:t>Purpose</a:t>
            </a:r>
          </a:p>
        </p:txBody>
      </p:sp>
      <p:cxnSp>
        <p:nvCxnSpPr>
          <p:cNvPr id="469" name="Straight Arrow Connector 468">
            <a:extLst>
              <a:ext uri="{FF2B5EF4-FFF2-40B4-BE49-F238E27FC236}">
                <a16:creationId xmlns:a16="http://schemas.microsoft.com/office/drawing/2014/main" id="{87873FFD-D01E-59A7-D293-1DA23AA8A737}"/>
              </a:ext>
            </a:extLst>
          </p:cNvPr>
          <p:cNvCxnSpPr>
            <a:cxnSpLocks/>
          </p:cNvCxnSpPr>
          <p:nvPr/>
        </p:nvCxnSpPr>
        <p:spPr>
          <a:xfrm flipV="1">
            <a:off x="636640" y="927268"/>
            <a:ext cx="147338" cy="1"/>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70" name="Oval 469">
            <a:extLst>
              <a:ext uri="{FF2B5EF4-FFF2-40B4-BE49-F238E27FC236}">
                <a16:creationId xmlns:a16="http://schemas.microsoft.com/office/drawing/2014/main" id="{1D85FB37-BE97-E836-8848-2752F0384E33}"/>
              </a:ext>
            </a:extLst>
          </p:cNvPr>
          <p:cNvSpPr/>
          <p:nvPr/>
        </p:nvSpPr>
        <p:spPr>
          <a:xfrm>
            <a:off x="965990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latin typeface="+mj-lt"/>
            </a:endParaRPr>
          </a:p>
        </p:txBody>
      </p:sp>
      <p:pic>
        <p:nvPicPr>
          <p:cNvPr id="471" name="Picture 470">
            <a:extLst>
              <a:ext uri="{FF2B5EF4-FFF2-40B4-BE49-F238E27FC236}">
                <a16:creationId xmlns:a16="http://schemas.microsoft.com/office/drawing/2014/main" id="{5974D6E9-CD1D-92A2-F273-BE9EE72E81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4341" y="836960"/>
            <a:ext cx="184720" cy="184985"/>
          </a:xfrm>
          <a:prstGeom prst="rect">
            <a:avLst/>
          </a:prstGeom>
          <a:solidFill>
            <a:srgbClr val="E6F9FE"/>
          </a:solidFill>
          <a:ln>
            <a:noFill/>
          </a:ln>
        </p:spPr>
      </p:pic>
      <p:sp>
        <p:nvSpPr>
          <p:cNvPr id="13" name="TextBox 12">
            <a:extLst>
              <a:ext uri="{FF2B5EF4-FFF2-40B4-BE49-F238E27FC236}">
                <a16:creationId xmlns:a16="http://schemas.microsoft.com/office/drawing/2014/main" id="{69DE896E-DF7B-8A91-A1BF-EAD7FF84C0D2}"/>
              </a:ext>
            </a:extLst>
          </p:cNvPr>
          <p:cNvSpPr txBox="1"/>
          <p:nvPr/>
        </p:nvSpPr>
        <p:spPr>
          <a:xfrm>
            <a:off x="0" y="0"/>
            <a:ext cx="12191999" cy="461665"/>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r>
              <a:rPr lang="en-AU" dirty="0"/>
              <a:t>The wider project lifecycle, and two types of business architecture</a:t>
            </a:r>
          </a:p>
        </p:txBody>
      </p:sp>
      <p:sp>
        <p:nvSpPr>
          <p:cNvPr id="14" name="Diamond 13">
            <a:extLst>
              <a:ext uri="{FF2B5EF4-FFF2-40B4-BE49-F238E27FC236}">
                <a16:creationId xmlns:a16="http://schemas.microsoft.com/office/drawing/2014/main" id="{05D065F4-9A46-6424-43E3-253DEC7658D8}"/>
              </a:ext>
            </a:extLst>
          </p:cNvPr>
          <p:cNvSpPr/>
          <p:nvPr/>
        </p:nvSpPr>
        <p:spPr>
          <a:xfrm>
            <a:off x="1073682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Five Benefits </a:t>
            </a:r>
            <a:r>
              <a:rPr lang="en-AU" sz="700" dirty="0">
                <a:solidFill>
                  <a:srgbClr val="FFFFD1"/>
                </a:solidFill>
              </a:rPr>
              <a:t>Realisation</a:t>
            </a:r>
          </a:p>
        </p:txBody>
      </p:sp>
    </p:spTree>
    <p:extLst>
      <p:ext uri="{BB962C8B-B14F-4D97-AF65-F5344CB8AC3E}">
        <p14:creationId xmlns:p14="http://schemas.microsoft.com/office/powerpoint/2010/main" val="1719521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46F-71B1-3AE6-D47B-5E847E45E9DC}"/>
            </a:ext>
          </a:extLst>
        </p:cNvPr>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D495F703-89ED-C164-67C8-428230FAE754}"/>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sp>
        <p:nvSpPr>
          <p:cNvPr id="465" name="Rectangle 464">
            <a:extLst>
              <a:ext uri="{FF2B5EF4-FFF2-40B4-BE49-F238E27FC236}">
                <a16:creationId xmlns:a16="http://schemas.microsoft.com/office/drawing/2014/main" id="{B1BD34B8-E005-A78C-7C4F-C2EAB7A4C9D1}"/>
              </a:ext>
            </a:extLst>
          </p:cNvPr>
          <p:cNvSpPr/>
          <p:nvPr/>
        </p:nvSpPr>
        <p:spPr>
          <a:xfrm>
            <a:off x="2090846" y="975214"/>
            <a:ext cx="3426449" cy="5417273"/>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Slide Number Placeholder 2">
            <a:extLst>
              <a:ext uri="{FF2B5EF4-FFF2-40B4-BE49-F238E27FC236}">
                <a16:creationId xmlns:a16="http://schemas.microsoft.com/office/drawing/2014/main" id="{43A164EE-F5DD-C85E-5EC4-C0FC0ED3D94E}"/>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6</a:t>
            </a:fld>
            <a:endParaRPr lang="en-AU" dirty="0"/>
          </a:p>
        </p:txBody>
      </p:sp>
      <p:cxnSp>
        <p:nvCxnSpPr>
          <p:cNvPr id="2" name="Straight Connector 1">
            <a:extLst>
              <a:ext uri="{FF2B5EF4-FFF2-40B4-BE49-F238E27FC236}">
                <a16:creationId xmlns:a16="http://schemas.microsoft.com/office/drawing/2014/main" id="{584BB320-8428-AD96-9553-DDDF6D7B263E}"/>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D6FB98-60B2-DD08-045F-7C91CAFE20C3}"/>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FC0A689-A2A6-3E52-01D9-443AE4E2338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BCC056C-B443-7BF9-165E-D826346B7F49}"/>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9388FD9-4A9A-2AC2-BB47-758272CDB6CC}"/>
              </a:ext>
            </a:extLst>
          </p:cNvPr>
          <p:cNvCxnSpPr>
            <a:cxnSpLocks/>
          </p:cNvCxnSpPr>
          <p:nvPr/>
        </p:nvCxnSpPr>
        <p:spPr>
          <a:xfrm flipV="1">
            <a:off x="5510172" y="693089"/>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0CF1EB-ED0A-0447-DF4A-2734DA5AAA9F}"/>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41016D4-768A-7AA7-9F95-609D9FB69726}"/>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DB7555-4281-E719-E098-0262AFD267A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4B989B6-9B53-3481-C7E4-D8C87478B705}"/>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9" name="Diamond 158">
            <a:extLst>
              <a:ext uri="{FF2B5EF4-FFF2-40B4-BE49-F238E27FC236}">
                <a16:creationId xmlns:a16="http://schemas.microsoft.com/office/drawing/2014/main" id="{FA6F3CF2-A618-FC88-995C-E4A78731FA0D}"/>
              </a:ext>
            </a:extLst>
          </p:cNvPr>
          <p:cNvSpPr/>
          <p:nvPr/>
        </p:nvSpPr>
        <p:spPr>
          <a:xfrm>
            <a:off x="1650893" y="3524229"/>
            <a:ext cx="882870" cy="880549"/>
          </a:xfrm>
          <a:prstGeom prst="diamond">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AU" sz="800" dirty="0"/>
              <a:t>Strategy release</a:t>
            </a:r>
          </a:p>
        </p:txBody>
      </p:sp>
      <p:sp>
        <p:nvSpPr>
          <p:cNvPr id="48" name="Rectangle 47">
            <a:extLst>
              <a:ext uri="{FF2B5EF4-FFF2-40B4-BE49-F238E27FC236}">
                <a16:creationId xmlns:a16="http://schemas.microsoft.com/office/drawing/2014/main" id="{3399BEC1-201F-0032-CED3-6C050C0E5116}"/>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9" name="Rectangle 48">
            <a:extLst>
              <a:ext uri="{FF2B5EF4-FFF2-40B4-BE49-F238E27FC236}">
                <a16:creationId xmlns:a16="http://schemas.microsoft.com/office/drawing/2014/main" id="{8FDB2EA4-31CD-E105-4089-E9DE1F7F80B2}"/>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50" name="Rectangle 49">
            <a:extLst>
              <a:ext uri="{FF2B5EF4-FFF2-40B4-BE49-F238E27FC236}">
                <a16:creationId xmlns:a16="http://schemas.microsoft.com/office/drawing/2014/main" id="{B2046E85-4E9D-954A-D933-A9287CC156CE}"/>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51" name="Rectangle 50">
            <a:extLst>
              <a:ext uri="{FF2B5EF4-FFF2-40B4-BE49-F238E27FC236}">
                <a16:creationId xmlns:a16="http://schemas.microsoft.com/office/drawing/2014/main" id="{4F72DD13-CB25-3F1C-6E0F-BE6C70157BAF}"/>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52" name="Diamond 51">
            <a:extLst>
              <a:ext uri="{FF2B5EF4-FFF2-40B4-BE49-F238E27FC236}">
                <a16:creationId xmlns:a16="http://schemas.microsoft.com/office/drawing/2014/main" id="{A79F0E4F-29C0-FE41-67ED-40AC06CEDB3B}"/>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54" name="Rectangle 53">
            <a:extLst>
              <a:ext uri="{FF2B5EF4-FFF2-40B4-BE49-F238E27FC236}">
                <a16:creationId xmlns:a16="http://schemas.microsoft.com/office/drawing/2014/main" id="{461E73D5-58F8-E7F7-A209-BD94BD4A0C13}"/>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56" name="Straight Arrow Connector 55">
            <a:extLst>
              <a:ext uri="{FF2B5EF4-FFF2-40B4-BE49-F238E27FC236}">
                <a16:creationId xmlns:a16="http://schemas.microsoft.com/office/drawing/2014/main" id="{9D77B3A0-8DC7-1724-CB0B-EC372D3D4B73}"/>
              </a:ext>
            </a:extLst>
          </p:cNvPr>
          <p:cNvCxnSpPr>
            <a:cxnSpLocks/>
            <a:stCxn id="54" idx="0"/>
            <a:endCxn id="52"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674D3-9CF4-44CA-329D-4B69435176A7}"/>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306DD6A-F938-3B7E-00D5-D0D0DC58174C}"/>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3E593A9-6A48-CB0C-B57F-4C2B6F3D84AE}"/>
              </a:ext>
            </a:extLst>
          </p:cNvPr>
          <p:cNvCxnSpPr>
            <a:cxnSpLocks/>
          </p:cNvCxnSpPr>
          <p:nvPr/>
        </p:nvCxnSpPr>
        <p:spPr>
          <a:xfrm>
            <a:off x="9127925" y="2001748"/>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28">
            <a:extLst>
              <a:ext uri="{FF2B5EF4-FFF2-40B4-BE49-F238E27FC236}">
                <a16:creationId xmlns:a16="http://schemas.microsoft.com/office/drawing/2014/main" id="{61466BBB-C298-C3E1-BE8F-2565AEE547E2}"/>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12" name="Rectangle 11">
            <a:extLst>
              <a:ext uri="{FF2B5EF4-FFF2-40B4-BE49-F238E27FC236}">
                <a16:creationId xmlns:a16="http://schemas.microsoft.com/office/drawing/2014/main" id="{4BC591AD-3A41-E471-FD7D-E3B35FA60266}"/>
              </a:ext>
            </a:extLst>
          </p:cNvPr>
          <p:cNvSpPr/>
          <p:nvPr/>
        </p:nvSpPr>
        <p:spPr>
          <a:xfrm>
            <a:off x="5050109" y="3397666"/>
            <a:ext cx="6565392" cy="1133675"/>
          </a:xfrm>
          <a:prstGeom prst="rect">
            <a:avLst/>
          </a:prstGeom>
          <a:solidFill>
            <a:srgbClr val="E6F9FE">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8" name="Diamond 17">
            <a:extLst>
              <a:ext uri="{FF2B5EF4-FFF2-40B4-BE49-F238E27FC236}">
                <a16:creationId xmlns:a16="http://schemas.microsoft.com/office/drawing/2014/main" id="{F24ABE37-AA7F-0E67-53A7-180EF48F1E4A}"/>
              </a:ext>
            </a:extLst>
          </p:cNvPr>
          <p:cNvSpPr/>
          <p:nvPr/>
        </p:nvSpPr>
        <p:spPr>
          <a:xfrm>
            <a:off x="509479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zero</a:t>
            </a:r>
          </a:p>
          <a:p>
            <a:pPr algn="ctr"/>
            <a:r>
              <a:rPr lang="en-AU" sz="800" dirty="0">
                <a:solidFill>
                  <a:srgbClr val="FFFFD1"/>
                </a:solidFill>
              </a:rPr>
              <a:t>Project definition</a:t>
            </a:r>
          </a:p>
        </p:txBody>
      </p:sp>
      <p:sp>
        <p:nvSpPr>
          <p:cNvPr id="19" name="Diamond 18">
            <a:extLst>
              <a:ext uri="{FF2B5EF4-FFF2-40B4-BE49-F238E27FC236}">
                <a16:creationId xmlns:a16="http://schemas.microsoft.com/office/drawing/2014/main" id="{CF3FACA1-ACC6-A0EA-74F7-882EBCA4634A}"/>
              </a:ext>
            </a:extLst>
          </p:cNvPr>
          <p:cNvSpPr/>
          <p:nvPr/>
        </p:nvSpPr>
        <p:spPr>
          <a:xfrm>
            <a:off x="6205343"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One</a:t>
            </a:r>
          </a:p>
          <a:p>
            <a:pPr algn="ctr"/>
            <a:r>
              <a:rPr lang="en-AU" sz="800" dirty="0">
                <a:solidFill>
                  <a:srgbClr val="FFFFD1"/>
                </a:solidFill>
              </a:rPr>
              <a:t>Business Case</a:t>
            </a:r>
          </a:p>
        </p:txBody>
      </p:sp>
      <p:sp>
        <p:nvSpPr>
          <p:cNvPr id="37" name="Diamond 36">
            <a:extLst>
              <a:ext uri="{FF2B5EF4-FFF2-40B4-BE49-F238E27FC236}">
                <a16:creationId xmlns:a16="http://schemas.microsoft.com/office/drawing/2014/main" id="{7BC55C39-6C25-676C-19EC-999355AA1A30}"/>
              </a:ext>
            </a:extLst>
          </p:cNvPr>
          <p:cNvSpPr/>
          <p:nvPr/>
        </p:nvSpPr>
        <p:spPr>
          <a:xfrm>
            <a:off x="734736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Two Delivery Strategy</a:t>
            </a:r>
          </a:p>
        </p:txBody>
      </p:sp>
      <p:sp>
        <p:nvSpPr>
          <p:cNvPr id="38" name="Diamond 37">
            <a:extLst>
              <a:ext uri="{FF2B5EF4-FFF2-40B4-BE49-F238E27FC236}">
                <a16:creationId xmlns:a16="http://schemas.microsoft.com/office/drawing/2014/main" id="{742C7A1C-EC58-8154-A411-DAB3A52B6F83}"/>
              </a:ext>
            </a:extLst>
          </p:cNvPr>
          <p:cNvSpPr/>
          <p:nvPr/>
        </p:nvSpPr>
        <p:spPr>
          <a:xfrm>
            <a:off x="8476355"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Three Project commencement</a:t>
            </a:r>
          </a:p>
        </p:txBody>
      </p:sp>
      <p:sp>
        <p:nvSpPr>
          <p:cNvPr id="39" name="Diamond 38">
            <a:extLst>
              <a:ext uri="{FF2B5EF4-FFF2-40B4-BE49-F238E27FC236}">
                <a16:creationId xmlns:a16="http://schemas.microsoft.com/office/drawing/2014/main" id="{165494C0-A313-6A38-C092-542329241D2E}"/>
              </a:ext>
            </a:extLst>
          </p:cNvPr>
          <p:cNvSpPr/>
          <p:nvPr/>
        </p:nvSpPr>
        <p:spPr>
          <a:xfrm>
            <a:off x="961706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Four Project delivery</a:t>
            </a:r>
          </a:p>
        </p:txBody>
      </p:sp>
      <p:sp>
        <p:nvSpPr>
          <p:cNvPr id="452" name="TextBox 451">
            <a:extLst>
              <a:ext uri="{FF2B5EF4-FFF2-40B4-BE49-F238E27FC236}">
                <a16:creationId xmlns:a16="http://schemas.microsoft.com/office/drawing/2014/main" id="{04B1D1EE-5BFA-180E-F2F9-266604C7A654}"/>
              </a:ext>
            </a:extLst>
          </p:cNvPr>
          <p:cNvSpPr txBox="1"/>
          <p:nvPr/>
        </p:nvSpPr>
        <p:spPr>
          <a:xfrm>
            <a:off x="258765" y="1552131"/>
            <a:ext cx="6088578" cy="1569660"/>
          </a:xfrm>
          <a:prstGeom prst="rect">
            <a:avLst/>
          </a:prstGeom>
          <a:solidFill>
            <a:schemeClr val="accent4">
              <a:lumMod val="20000"/>
              <a:lumOff val="80000"/>
            </a:schemeClr>
          </a:solidFill>
        </p:spPr>
        <p:txBody>
          <a:bodyPr wrap="square" rtlCol="0" anchor="ctr">
            <a:spAutoFit/>
          </a:bodyPr>
          <a:lstStyle/>
          <a:p>
            <a:r>
              <a:rPr lang="en-AU" sz="1600" b="1" dirty="0"/>
              <a:t>Organisational Design</a:t>
            </a:r>
          </a:p>
          <a:p>
            <a:r>
              <a:rPr lang="en-AU" sz="1600" dirty="0"/>
              <a:t>Healthy organisations regularly update their purpose and identify the strategic aims that will help them achieve that purpose. </a:t>
            </a:r>
          </a:p>
          <a:p>
            <a:r>
              <a:rPr lang="en-AU" sz="1600" dirty="0"/>
              <a:t>With that done, work is needed to identify and define a full suite of projects that will help achieve those strategic aims.</a:t>
            </a:r>
          </a:p>
          <a:p>
            <a:r>
              <a:rPr lang="en-AU" sz="1600" dirty="0"/>
              <a:t>This is where organisational design ideally occurs.</a:t>
            </a:r>
          </a:p>
        </p:txBody>
      </p:sp>
      <p:sp>
        <p:nvSpPr>
          <p:cNvPr id="453" name="Rectangle 452">
            <a:extLst>
              <a:ext uri="{FF2B5EF4-FFF2-40B4-BE49-F238E27FC236}">
                <a16:creationId xmlns:a16="http://schemas.microsoft.com/office/drawing/2014/main" id="{7FF1D70B-9315-A8A3-27BC-6ABAA12C750B}"/>
              </a:ext>
            </a:extLst>
          </p:cNvPr>
          <p:cNvSpPr/>
          <p:nvPr/>
        </p:nvSpPr>
        <p:spPr>
          <a:xfrm>
            <a:off x="2285195" y="4669397"/>
            <a:ext cx="3000151" cy="362327"/>
          </a:xfrm>
          <a:prstGeom prst="rect">
            <a:avLst/>
          </a:prstGeom>
          <a:no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200" i="1" dirty="0">
                <a:solidFill>
                  <a:schemeClr val="accent2">
                    <a:lumMod val="75000"/>
                  </a:schemeClr>
                </a:solidFill>
              </a:rPr>
              <a:t>Pre-gate zero – organisational design</a:t>
            </a:r>
          </a:p>
        </p:txBody>
      </p:sp>
      <p:cxnSp>
        <p:nvCxnSpPr>
          <p:cNvPr id="454" name="Straight Connector 453">
            <a:extLst>
              <a:ext uri="{FF2B5EF4-FFF2-40B4-BE49-F238E27FC236}">
                <a16:creationId xmlns:a16="http://schemas.microsoft.com/office/drawing/2014/main" id="{4A09EE28-B6A2-FF0D-A73E-E6565EE6DEDC}"/>
              </a:ext>
            </a:extLst>
          </p:cNvPr>
          <p:cNvCxnSpPr>
            <a:cxnSpLocks/>
          </p:cNvCxnSpPr>
          <p:nvPr/>
        </p:nvCxnSpPr>
        <p:spPr>
          <a:xfrm flipH="1" flipV="1">
            <a:off x="1892585" y="920028"/>
            <a:ext cx="8875007" cy="188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55" name="Rounded Rectangle 165">
            <a:extLst>
              <a:ext uri="{FF2B5EF4-FFF2-40B4-BE49-F238E27FC236}">
                <a16:creationId xmlns:a16="http://schemas.microsoft.com/office/drawing/2014/main" id="{AF015667-849D-F50E-FB10-C59FD97AC28D}"/>
              </a:ext>
            </a:extLst>
          </p:cNvPr>
          <p:cNvSpPr/>
          <p:nvPr/>
        </p:nvSpPr>
        <p:spPr>
          <a:xfrm>
            <a:off x="783978" y="650752"/>
            <a:ext cx="127764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STRATEGY DEVELOPMENT</a:t>
            </a:r>
            <a:endParaRPr lang="en-AU" sz="1050" dirty="0">
              <a:solidFill>
                <a:schemeClr val="accent1"/>
              </a:solidFill>
            </a:endParaRPr>
          </a:p>
        </p:txBody>
      </p:sp>
      <p:sp>
        <p:nvSpPr>
          <p:cNvPr id="456" name="Oval 455">
            <a:extLst>
              <a:ext uri="{FF2B5EF4-FFF2-40B4-BE49-F238E27FC236}">
                <a16:creationId xmlns:a16="http://schemas.microsoft.com/office/drawing/2014/main" id="{063A8538-86EE-B3B9-DC56-6D17139B24F9}"/>
              </a:ext>
            </a:extLst>
          </p:cNvPr>
          <p:cNvSpPr/>
          <p:nvPr/>
        </p:nvSpPr>
        <p:spPr>
          <a:xfrm>
            <a:off x="1733824" y="767452"/>
            <a:ext cx="311778"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57" name="object 10">
            <a:extLst>
              <a:ext uri="{FF2B5EF4-FFF2-40B4-BE49-F238E27FC236}">
                <a16:creationId xmlns:a16="http://schemas.microsoft.com/office/drawing/2014/main" id="{5C8794C0-4AC9-EA1B-71F3-F274466C995F}"/>
              </a:ext>
            </a:extLst>
          </p:cNvPr>
          <p:cNvPicPr/>
          <p:nvPr/>
        </p:nvPicPr>
        <p:blipFill>
          <a:blip r:embed="rId2" cstate="print">
            <a:duotone>
              <a:prstClr val="black"/>
              <a:schemeClr val="accent5">
                <a:tint val="45000"/>
                <a:satMod val="400000"/>
              </a:schemeClr>
            </a:duotone>
          </a:blip>
          <a:stretch>
            <a:fillRect/>
          </a:stretch>
        </p:blipFill>
        <p:spPr>
          <a:xfrm>
            <a:off x="1799477" y="833266"/>
            <a:ext cx="181847" cy="192372"/>
          </a:xfrm>
          <a:prstGeom prst="rect">
            <a:avLst/>
          </a:prstGeom>
          <a:solidFill>
            <a:srgbClr val="E6F9FE"/>
          </a:solidFill>
          <a:ln>
            <a:noFill/>
          </a:ln>
        </p:spPr>
      </p:pic>
      <p:sp>
        <p:nvSpPr>
          <p:cNvPr id="460" name="Rounded Rectangle 158">
            <a:extLst>
              <a:ext uri="{FF2B5EF4-FFF2-40B4-BE49-F238E27FC236}">
                <a16:creationId xmlns:a16="http://schemas.microsoft.com/office/drawing/2014/main" id="{878E14CA-6837-6956-3BA7-B727ECCDFCA4}"/>
              </a:ext>
            </a:extLst>
          </p:cNvPr>
          <p:cNvSpPr/>
          <p:nvPr/>
        </p:nvSpPr>
        <p:spPr>
          <a:xfrm>
            <a:off x="2114750" y="650752"/>
            <a:ext cx="3327191"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ORGANISATIONAL DESIGN </a:t>
            </a:r>
          </a:p>
        </p:txBody>
      </p:sp>
      <p:sp>
        <p:nvSpPr>
          <p:cNvPr id="461" name="Oval 460">
            <a:extLst>
              <a:ext uri="{FF2B5EF4-FFF2-40B4-BE49-F238E27FC236}">
                <a16:creationId xmlns:a16="http://schemas.microsoft.com/office/drawing/2014/main" id="{601DB622-42B8-F607-2F08-E5996F37C50E}"/>
              </a:ext>
            </a:extLst>
          </p:cNvPr>
          <p:cNvSpPr/>
          <p:nvPr/>
        </p:nvSpPr>
        <p:spPr>
          <a:xfrm>
            <a:off x="4549426" y="767452"/>
            <a:ext cx="329791"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62" name="object 41">
            <a:extLst>
              <a:ext uri="{FF2B5EF4-FFF2-40B4-BE49-F238E27FC236}">
                <a16:creationId xmlns:a16="http://schemas.microsoft.com/office/drawing/2014/main" id="{D2AB9EF8-00BF-3F40-AF17-0B26D628E431}"/>
              </a:ext>
            </a:extLst>
          </p:cNvPr>
          <p:cNvPicPr/>
          <p:nvPr/>
        </p:nvPicPr>
        <p:blipFill>
          <a:blip r:embed="rId3" cstate="print">
            <a:duotone>
              <a:prstClr val="black"/>
              <a:schemeClr val="accent1">
                <a:tint val="45000"/>
                <a:satMod val="400000"/>
              </a:schemeClr>
            </a:duotone>
          </a:blip>
          <a:stretch>
            <a:fillRect/>
          </a:stretch>
        </p:blipFill>
        <p:spPr>
          <a:xfrm>
            <a:off x="4621950" y="827920"/>
            <a:ext cx="179030" cy="203064"/>
          </a:xfrm>
          <a:prstGeom prst="rect">
            <a:avLst/>
          </a:prstGeom>
          <a:solidFill>
            <a:srgbClr val="E6F9FE"/>
          </a:solidFill>
          <a:ln>
            <a:noFill/>
          </a:ln>
        </p:spPr>
      </p:pic>
      <p:sp>
        <p:nvSpPr>
          <p:cNvPr id="463" name="Rounded Rectangle 160">
            <a:extLst>
              <a:ext uri="{FF2B5EF4-FFF2-40B4-BE49-F238E27FC236}">
                <a16:creationId xmlns:a16="http://schemas.microsoft.com/office/drawing/2014/main" id="{7D2CD5D3-FF7E-3463-41AD-27B971E66B69}"/>
              </a:ext>
            </a:extLst>
          </p:cNvPr>
          <p:cNvSpPr/>
          <p:nvPr/>
        </p:nvSpPr>
        <p:spPr>
          <a:xfrm>
            <a:off x="5561764" y="650752"/>
            <a:ext cx="3318646"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PROJECT DESIGN</a:t>
            </a:r>
          </a:p>
        </p:txBody>
      </p:sp>
      <p:sp>
        <p:nvSpPr>
          <p:cNvPr id="464" name="Oval 463">
            <a:extLst>
              <a:ext uri="{FF2B5EF4-FFF2-40B4-BE49-F238E27FC236}">
                <a16:creationId xmlns:a16="http://schemas.microsoft.com/office/drawing/2014/main" id="{B38FFA0E-9864-C7E2-CDB8-B2C3BA2854D6}"/>
              </a:ext>
            </a:extLst>
          </p:cNvPr>
          <p:cNvSpPr/>
          <p:nvPr/>
        </p:nvSpPr>
        <p:spPr>
          <a:xfrm>
            <a:off x="7758009" y="767452"/>
            <a:ext cx="316366"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sp>
        <p:nvSpPr>
          <p:cNvPr id="466" name="Rounded Rectangle 163">
            <a:extLst>
              <a:ext uri="{FF2B5EF4-FFF2-40B4-BE49-F238E27FC236}">
                <a16:creationId xmlns:a16="http://schemas.microsoft.com/office/drawing/2014/main" id="{76DBF8E7-6FA3-E7E3-A1F9-7C65C350EBC3}"/>
              </a:ext>
            </a:extLst>
          </p:cNvPr>
          <p:cNvSpPr/>
          <p:nvPr/>
        </p:nvSpPr>
        <p:spPr>
          <a:xfrm>
            <a:off x="10073029" y="650752"/>
            <a:ext cx="2084682" cy="557401"/>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OPERATIONS &amp; </a:t>
            </a:r>
            <a:br>
              <a:rPr lang="en-AU" sz="1050" b="1" dirty="0">
                <a:solidFill>
                  <a:schemeClr val="accent1"/>
                </a:solidFill>
              </a:rPr>
            </a:br>
            <a:r>
              <a:rPr lang="en-AU" sz="1050" b="1" dirty="0">
                <a:solidFill>
                  <a:schemeClr val="accent1"/>
                </a:solidFill>
              </a:rPr>
              <a:t>SUSTAINMENT</a:t>
            </a:r>
            <a:endParaRPr lang="en-US" sz="1050" dirty="0">
              <a:solidFill>
                <a:schemeClr val="accent1"/>
              </a:solidFill>
              <a:ea typeface="Roboto"/>
              <a:cs typeface="Roboto"/>
            </a:endParaRPr>
          </a:p>
        </p:txBody>
      </p:sp>
      <p:sp>
        <p:nvSpPr>
          <p:cNvPr id="468" name="Oval 467">
            <a:extLst>
              <a:ext uri="{FF2B5EF4-FFF2-40B4-BE49-F238E27FC236}">
                <a16:creationId xmlns:a16="http://schemas.microsoft.com/office/drawing/2014/main" id="{AA7FEC11-D924-82A2-24A8-D338F3C1A784}"/>
              </a:ext>
            </a:extLst>
          </p:cNvPr>
          <p:cNvSpPr/>
          <p:nvPr/>
        </p:nvSpPr>
        <p:spPr>
          <a:xfrm>
            <a:off x="1174882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69" name="Picture 468">
            <a:extLst>
              <a:ext uri="{FF2B5EF4-FFF2-40B4-BE49-F238E27FC236}">
                <a16:creationId xmlns:a16="http://schemas.microsoft.com/office/drawing/2014/main" id="{E728882C-6BE7-460A-8516-22D56C20E9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22207" y="844619"/>
            <a:ext cx="169423" cy="169667"/>
          </a:xfrm>
          <a:prstGeom prst="rect">
            <a:avLst/>
          </a:prstGeom>
          <a:solidFill>
            <a:srgbClr val="E6F9FE"/>
          </a:solidFill>
          <a:ln>
            <a:noFill/>
          </a:ln>
        </p:spPr>
      </p:pic>
      <p:sp>
        <p:nvSpPr>
          <p:cNvPr id="470" name="Rounded Rectangle 159">
            <a:extLst>
              <a:ext uri="{FF2B5EF4-FFF2-40B4-BE49-F238E27FC236}">
                <a16:creationId xmlns:a16="http://schemas.microsoft.com/office/drawing/2014/main" id="{F924F45B-4622-B787-9A83-19FE4AB11AB8}"/>
              </a:ext>
            </a:extLst>
          </p:cNvPr>
          <p:cNvSpPr/>
          <p:nvPr/>
        </p:nvSpPr>
        <p:spPr>
          <a:xfrm>
            <a:off x="8932437" y="650752"/>
            <a:ext cx="107615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PROJECT DELIVERY</a:t>
            </a:r>
          </a:p>
        </p:txBody>
      </p:sp>
      <p:pic>
        <p:nvPicPr>
          <p:cNvPr id="471" name="Picture 470">
            <a:extLst>
              <a:ext uri="{FF2B5EF4-FFF2-40B4-BE49-F238E27FC236}">
                <a16:creationId xmlns:a16="http://schemas.microsoft.com/office/drawing/2014/main" id="{4E54333C-BEA7-3600-F6B4-CCFE3AC8961E}"/>
              </a:ext>
            </a:extLst>
          </p:cNvPr>
          <p:cNvPicPr>
            <a:picLocks noChangeAspect="1"/>
          </p:cNvPicPr>
          <p:nvPr/>
        </p:nvPicPr>
        <p:blipFill>
          <a:blip r:embed="rId5"/>
          <a:stretch>
            <a:fillRect/>
          </a:stretch>
        </p:blipFill>
        <p:spPr>
          <a:xfrm>
            <a:off x="7813879" y="819063"/>
            <a:ext cx="192850" cy="220779"/>
          </a:xfrm>
          <a:prstGeom prst="rect">
            <a:avLst/>
          </a:prstGeom>
          <a:solidFill>
            <a:srgbClr val="E6F9FE"/>
          </a:solidFill>
          <a:ln>
            <a:noFill/>
          </a:ln>
        </p:spPr>
      </p:pic>
      <p:sp>
        <p:nvSpPr>
          <p:cNvPr id="472" name="Rectangle 471">
            <a:extLst>
              <a:ext uri="{FF2B5EF4-FFF2-40B4-BE49-F238E27FC236}">
                <a16:creationId xmlns:a16="http://schemas.microsoft.com/office/drawing/2014/main" id="{712C0A3B-7100-26B9-9C6E-E1AADF8D8598}"/>
              </a:ext>
            </a:extLst>
          </p:cNvPr>
          <p:cNvSpPr/>
          <p:nvPr/>
        </p:nvSpPr>
        <p:spPr>
          <a:xfrm>
            <a:off x="99544" y="654177"/>
            <a:ext cx="537096" cy="55055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00" dirty="0">
                <a:solidFill>
                  <a:schemeClr val="accent1"/>
                </a:solidFill>
              </a:rPr>
              <a:t>Purpose</a:t>
            </a:r>
          </a:p>
        </p:txBody>
      </p:sp>
      <p:cxnSp>
        <p:nvCxnSpPr>
          <p:cNvPr id="473" name="Straight Arrow Connector 472">
            <a:extLst>
              <a:ext uri="{FF2B5EF4-FFF2-40B4-BE49-F238E27FC236}">
                <a16:creationId xmlns:a16="http://schemas.microsoft.com/office/drawing/2014/main" id="{9944DF50-85B3-D991-8B31-B7DDF0818B44}"/>
              </a:ext>
            </a:extLst>
          </p:cNvPr>
          <p:cNvCxnSpPr>
            <a:cxnSpLocks/>
          </p:cNvCxnSpPr>
          <p:nvPr/>
        </p:nvCxnSpPr>
        <p:spPr>
          <a:xfrm flipV="1">
            <a:off x="636640" y="927268"/>
            <a:ext cx="147338" cy="1"/>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74" name="Oval 473">
            <a:extLst>
              <a:ext uri="{FF2B5EF4-FFF2-40B4-BE49-F238E27FC236}">
                <a16:creationId xmlns:a16="http://schemas.microsoft.com/office/drawing/2014/main" id="{2E573E89-A9CC-8209-7AC8-42B7865456B7}"/>
              </a:ext>
            </a:extLst>
          </p:cNvPr>
          <p:cNvSpPr/>
          <p:nvPr/>
        </p:nvSpPr>
        <p:spPr>
          <a:xfrm>
            <a:off x="965990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latin typeface="+mj-lt"/>
            </a:endParaRPr>
          </a:p>
        </p:txBody>
      </p:sp>
      <p:pic>
        <p:nvPicPr>
          <p:cNvPr id="475" name="Picture 474">
            <a:extLst>
              <a:ext uri="{FF2B5EF4-FFF2-40B4-BE49-F238E27FC236}">
                <a16:creationId xmlns:a16="http://schemas.microsoft.com/office/drawing/2014/main" id="{646A8803-41CF-D959-5378-67D12FDC7D1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4341" y="836960"/>
            <a:ext cx="184720" cy="184985"/>
          </a:xfrm>
          <a:prstGeom prst="rect">
            <a:avLst/>
          </a:prstGeom>
          <a:solidFill>
            <a:srgbClr val="E6F9FE"/>
          </a:solidFill>
          <a:ln>
            <a:noFill/>
          </a:ln>
        </p:spPr>
      </p:pic>
      <p:sp>
        <p:nvSpPr>
          <p:cNvPr id="11" name="TextBox 10">
            <a:extLst>
              <a:ext uri="{FF2B5EF4-FFF2-40B4-BE49-F238E27FC236}">
                <a16:creationId xmlns:a16="http://schemas.microsoft.com/office/drawing/2014/main" id="{B7C83E73-D330-3416-CD36-08928E37B15D}"/>
              </a:ext>
            </a:extLst>
          </p:cNvPr>
          <p:cNvSpPr txBox="1"/>
          <p:nvPr/>
        </p:nvSpPr>
        <p:spPr>
          <a:xfrm>
            <a:off x="0" y="0"/>
            <a:ext cx="12191999" cy="461665"/>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r>
              <a:rPr lang="en-AU" dirty="0"/>
              <a:t>The wider project lifecycle, and two types of business architecture</a:t>
            </a:r>
          </a:p>
        </p:txBody>
      </p:sp>
      <p:sp>
        <p:nvSpPr>
          <p:cNvPr id="13" name="Diamond 12">
            <a:extLst>
              <a:ext uri="{FF2B5EF4-FFF2-40B4-BE49-F238E27FC236}">
                <a16:creationId xmlns:a16="http://schemas.microsoft.com/office/drawing/2014/main" id="{A6ED4500-0257-8996-BFC6-36EB3B3A54BF}"/>
              </a:ext>
            </a:extLst>
          </p:cNvPr>
          <p:cNvSpPr/>
          <p:nvPr/>
        </p:nvSpPr>
        <p:spPr>
          <a:xfrm>
            <a:off x="1073682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Five Benefits </a:t>
            </a:r>
            <a:r>
              <a:rPr lang="en-AU" sz="700" dirty="0">
                <a:solidFill>
                  <a:srgbClr val="FFFFD1"/>
                </a:solidFill>
              </a:rPr>
              <a:t>Realisation</a:t>
            </a:r>
          </a:p>
        </p:txBody>
      </p:sp>
    </p:spTree>
    <p:extLst>
      <p:ext uri="{BB962C8B-B14F-4D97-AF65-F5344CB8AC3E}">
        <p14:creationId xmlns:p14="http://schemas.microsoft.com/office/powerpoint/2010/main" val="3393555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46F-71B1-3AE6-D47B-5E847E45E9DC}"/>
            </a:ext>
          </a:extLst>
        </p:cNvPr>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D495F703-89ED-C164-67C8-428230FAE754}"/>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sp>
        <p:nvSpPr>
          <p:cNvPr id="465" name="Rectangle 464">
            <a:extLst>
              <a:ext uri="{FF2B5EF4-FFF2-40B4-BE49-F238E27FC236}">
                <a16:creationId xmlns:a16="http://schemas.microsoft.com/office/drawing/2014/main" id="{B1BD34B8-E005-A78C-7C4F-C2EAB7A4C9D1}"/>
              </a:ext>
            </a:extLst>
          </p:cNvPr>
          <p:cNvSpPr/>
          <p:nvPr/>
        </p:nvSpPr>
        <p:spPr>
          <a:xfrm>
            <a:off x="2090846" y="975214"/>
            <a:ext cx="3426449" cy="5417273"/>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Slide Number Placeholder 2">
            <a:extLst>
              <a:ext uri="{FF2B5EF4-FFF2-40B4-BE49-F238E27FC236}">
                <a16:creationId xmlns:a16="http://schemas.microsoft.com/office/drawing/2014/main" id="{43A164EE-F5DD-C85E-5EC4-C0FC0ED3D94E}"/>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7</a:t>
            </a:fld>
            <a:endParaRPr lang="en-AU" dirty="0"/>
          </a:p>
        </p:txBody>
      </p:sp>
      <p:cxnSp>
        <p:nvCxnSpPr>
          <p:cNvPr id="2" name="Straight Connector 1">
            <a:extLst>
              <a:ext uri="{FF2B5EF4-FFF2-40B4-BE49-F238E27FC236}">
                <a16:creationId xmlns:a16="http://schemas.microsoft.com/office/drawing/2014/main" id="{584BB320-8428-AD96-9553-DDDF6D7B263E}"/>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D6FB98-60B2-DD08-045F-7C91CAFE20C3}"/>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FC0A689-A2A6-3E52-01D9-443AE4E2338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BCC056C-B443-7BF9-165E-D826346B7F49}"/>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9388FD9-4A9A-2AC2-BB47-758272CDB6CC}"/>
              </a:ext>
            </a:extLst>
          </p:cNvPr>
          <p:cNvCxnSpPr>
            <a:cxnSpLocks/>
          </p:cNvCxnSpPr>
          <p:nvPr/>
        </p:nvCxnSpPr>
        <p:spPr>
          <a:xfrm flipV="1">
            <a:off x="5510172" y="664514"/>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0CF1EB-ED0A-0447-DF4A-2734DA5AAA9F}"/>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41016D4-768A-7AA7-9F95-609D9FB69726}"/>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DB7555-4281-E719-E098-0262AFD267A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4B989B6-9B53-3481-C7E4-D8C87478B705}"/>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9" name="Diamond 158">
            <a:extLst>
              <a:ext uri="{FF2B5EF4-FFF2-40B4-BE49-F238E27FC236}">
                <a16:creationId xmlns:a16="http://schemas.microsoft.com/office/drawing/2014/main" id="{FA6F3CF2-A618-FC88-995C-E4A78731FA0D}"/>
              </a:ext>
            </a:extLst>
          </p:cNvPr>
          <p:cNvSpPr/>
          <p:nvPr/>
        </p:nvSpPr>
        <p:spPr>
          <a:xfrm>
            <a:off x="1650893" y="3524229"/>
            <a:ext cx="882870" cy="880549"/>
          </a:xfrm>
          <a:prstGeom prst="diamond">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AU" sz="800" dirty="0"/>
              <a:t>Strategy release</a:t>
            </a:r>
          </a:p>
        </p:txBody>
      </p:sp>
      <p:sp>
        <p:nvSpPr>
          <p:cNvPr id="48" name="Rectangle 47">
            <a:extLst>
              <a:ext uri="{FF2B5EF4-FFF2-40B4-BE49-F238E27FC236}">
                <a16:creationId xmlns:a16="http://schemas.microsoft.com/office/drawing/2014/main" id="{3399BEC1-201F-0032-CED3-6C050C0E5116}"/>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9" name="Rectangle 48">
            <a:extLst>
              <a:ext uri="{FF2B5EF4-FFF2-40B4-BE49-F238E27FC236}">
                <a16:creationId xmlns:a16="http://schemas.microsoft.com/office/drawing/2014/main" id="{8FDB2EA4-31CD-E105-4089-E9DE1F7F80B2}"/>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50" name="Rectangle 49">
            <a:extLst>
              <a:ext uri="{FF2B5EF4-FFF2-40B4-BE49-F238E27FC236}">
                <a16:creationId xmlns:a16="http://schemas.microsoft.com/office/drawing/2014/main" id="{B2046E85-4E9D-954A-D933-A9287CC156CE}"/>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51" name="Rectangle 50">
            <a:extLst>
              <a:ext uri="{FF2B5EF4-FFF2-40B4-BE49-F238E27FC236}">
                <a16:creationId xmlns:a16="http://schemas.microsoft.com/office/drawing/2014/main" id="{4F72DD13-CB25-3F1C-6E0F-BE6C70157BAF}"/>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52" name="Diamond 51">
            <a:extLst>
              <a:ext uri="{FF2B5EF4-FFF2-40B4-BE49-F238E27FC236}">
                <a16:creationId xmlns:a16="http://schemas.microsoft.com/office/drawing/2014/main" id="{A79F0E4F-29C0-FE41-67ED-40AC06CEDB3B}"/>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54" name="Rectangle 53">
            <a:extLst>
              <a:ext uri="{FF2B5EF4-FFF2-40B4-BE49-F238E27FC236}">
                <a16:creationId xmlns:a16="http://schemas.microsoft.com/office/drawing/2014/main" id="{461E73D5-58F8-E7F7-A209-BD94BD4A0C13}"/>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56" name="Straight Arrow Connector 55">
            <a:extLst>
              <a:ext uri="{FF2B5EF4-FFF2-40B4-BE49-F238E27FC236}">
                <a16:creationId xmlns:a16="http://schemas.microsoft.com/office/drawing/2014/main" id="{9D77B3A0-8DC7-1724-CB0B-EC372D3D4B73}"/>
              </a:ext>
            </a:extLst>
          </p:cNvPr>
          <p:cNvCxnSpPr>
            <a:cxnSpLocks/>
            <a:stCxn id="54" idx="0"/>
            <a:endCxn id="52"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674D3-9CF4-44CA-329D-4B69435176A7}"/>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306DD6A-F938-3B7E-00D5-D0D0DC58174C}"/>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3E593A9-6A48-CB0C-B57F-4C2B6F3D84AE}"/>
              </a:ext>
            </a:extLst>
          </p:cNvPr>
          <p:cNvCxnSpPr>
            <a:cxnSpLocks/>
          </p:cNvCxnSpPr>
          <p:nvPr/>
        </p:nvCxnSpPr>
        <p:spPr>
          <a:xfrm>
            <a:off x="9127925" y="2001748"/>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28">
            <a:extLst>
              <a:ext uri="{FF2B5EF4-FFF2-40B4-BE49-F238E27FC236}">
                <a16:creationId xmlns:a16="http://schemas.microsoft.com/office/drawing/2014/main" id="{61466BBB-C298-C3E1-BE8F-2565AEE547E2}"/>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12" name="Rectangle 11">
            <a:extLst>
              <a:ext uri="{FF2B5EF4-FFF2-40B4-BE49-F238E27FC236}">
                <a16:creationId xmlns:a16="http://schemas.microsoft.com/office/drawing/2014/main" id="{4BC591AD-3A41-E471-FD7D-E3B35FA60266}"/>
              </a:ext>
            </a:extLst>
          </p:cNvPr>
          <p:cNvSpPr/>
          <p:nvPr/>
        </p:nvSpPr>
        <p:spPr>
          <a:xfrm>
            <a:off x="5050109" y="3397666"/>
            <a:ext cx="6565392" cy="1133675"/>
          </a:xfrm>
          <a:prstGeom prst="rect">
            <a:avLst/>
          </a:prstGeom>
          <a:solidFill>
            <a:srgbClr val="E6F9FE">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8" name="Diamond 17">
            <a:extLst>
              <a:ext uri="{FF2B5EF4-FFF2-40B4-BE49-F238E27FC236}">
                <a16:creationId xmlns:a16="http://schemas.microsoft.com/office/drawing/2014/main" id="{F24ABE37-AA7F-0E67-53A7-180EF48F1E4A}"/>
              </a:ext>
            </a:extLst>
          </p:cNvPr>
          <p:cNvSpPr/>
          <p:nvPr/>
        </p:nvSpPr>
        <p:spPr>
          <a:xfrm>
            <a:off x="509479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zero</a:t>
            </a:r>
          </a:p>
          <a:p>
            <a:pPr algn="ctr"/>
            <a:r>
              <a:rPr lang="en-AU" sz="800" dirty="0">
                <a:solidFill>
                  <a:srgbClr val="FFFFD1"/>
                </a:solidFill>
              </a:rPr>
              <a:t>Project definition</a:t>
            </a:r>
          </a:p>
        </p:txBody>
      </p:sp>
      <p:sp>
        <p:nvSpPr>
          <p:cNvPr id="19" name="Diamond 18">
            <a:extLst>
              <a:ext uri="{FF2B5EF4-FFF2-40B4-BE49-F238E27FC236}">
                <a16:creationId xmlns:a16="http://schemas.microsoft.com/office/drawing/2014/main" id="{CF3FACA1-ACC6-A0EA-74F7-882EBCA4634A}"/>
              </a:ext>
            </a:extLst>
          </p:cNvPr>
          <p:cNvSpPr/>
          <p:nvPr/>
        </p:nvSpPr>
        <p:spPr>
          <a:xfrm>
            <a:off x="6205343"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One</a:t>
            </a:r>
          </a:p>
          <a:p>
            <a:pPr algn="ctr"/>
            <a:r>
              <a:rPr lang="en-AU" sz="800" dirty="0">
                <a:solidFill>
                  <a:srgbClr val="FFFFD1"/>
                </a:solidFill>
              </a:rPr>
              <a:t>Business Case</a:t>
            </a:r>
          </a:p>
        </p:txBody>
      </p:sp>
      <p:sp>
        <p:nvSpPr>
          <p:cNvPr id="37" name="Diamond 36">
            <a:extLst>
              <a:ext uri="{FF2B5EF4-FFF2-40B4-BE49-F238E27FC236}">
                <a16:creationId xmlns:a16="http://schemas.microsoft.com/office/drawing/2014/main" id="{7BC55C39-6C25-676C-19EC-999355AA1A30}"/>
              </a:ext>
            </a:extLst>
          </p:cNvPr>
          <p:cNvSpPr/>
          <p:nvPr/>
        </p:nvSpPr>
        <p:spPr>
          <a:xfrm>
            <a:off x="734736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Two Delivery Strategy</a:t>
            </a:r>
          </a:p>
        </p:txBody>
      </p:sp>
      <p:sp>
        <p:nvSpPr>
          <p:cNvPr id="38" name="Diamond 37">
            <a:extLst>
              <a:ext uri="{FF2B5EF4-FFF2-40B4-BE49-F238E27FC236}">
                <a16:creationId xmlns:a16="http://schemas.microsoft.com/office/drawing/2014/main" id="{742C7A1C-EC58-8154-A411-DAB3A52B6F83}"/>
              </a:ext>
            </a:extLst>
          </p:cNvPr>
          <p:cNvSpPr/>
          <p:nvPr/>
        </p:nvSpPr>
        <p:spPr>
          <a:xfrm>
            <a:off x="8476355"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Three Project commencement</a:t>
            </a:r>
          </a:p>
        </p:txBody>
      </p:sp>
      <p:sp>
        <p:nvSpPr>
          <p:cNvPr id="39" name="Diamond 38">
            <a:extLst>
              <a:ext uri="{FF2B5EF4-FFF2-40B4-BE49-F238E27FC236}">
                <a16:creationId xmlns:a16="http://schemas.microsoft.com/office/drawing/2014/main" id="{165494C0-A313-6A38-C092-542329241D2E}"/>
              </a:ext>
            </a:extLst>
          </p:cNvPr>
          <p:cNvSpPr/>
          <p:nvPr/>
        </p:nvSpPr>
        <p:spPr>
          <a:xfrm>
            <a:off x="961706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Four Project delivery</a:t>
            </a:r>
          </a:p>
        </p:txBody>
      </p:sp>
      <p:sp>
        <p:nvSpPr>
          <p:cNvPr id="452" name="TextBox 451">
            <a:extLst>
              <a:ext uri="{FF2B5EF4-FFF2-40B4-BE49-F238E27FC236}">
                <a16:creationId xmlns:a16="http://schemas.microsoft.com/office/drawing/2014/main" id="{04B1D1EE-5BFA-180E-F2F9-266604C7A654}"/>
              </a:ext>
            </a:extLst>
          </p:cNvPr>
          <p:cNvSpPr txBox="1"/>
          <p:nvPr/>
        </p:nvSpPr>
        <p:spPr>
          <a:xfrm>
            <a:off x="258765" y="1437335"/>
            <a:ext cx="6088578" cy="1815882"/>
          </a:xfrm>
          <a:prstGeom prst="rect">
            <a:avLst/>
          </a:prstGeom>
          <a:solidFill>
            <a:schemeClr val="accent4">
              <a:lumMod val="20000"/>
              <a:lumOff val="80000"/>
            </a:schemeClr>
          </a:solidFill>
        </p:spPr>
        <p:txBody>
          <a:bodyPr wrap="square" rtlCol="0" anchor="ctr">
            <a:spAutoFit/>
          </a:bodyPr>
          <a:lstStyle/>
          <a:p>
            <a:r>
              <a:rPr lang="en-AU" sz="1600" b="1" dirty="0"/>
              <a:t>Business architecture across the wider lifecycle</a:t>
            </a:r>
          </a:p>
          <a:p>
            <a:r>
              <a:rPr lang="en-AU" sz="1600" dirty="0"/>
              <a:t>The business architecture discipline promises value throughout the project lifecycle – from strategy to benefits.</a:t>
            </a:r>
          </a:p>
          <a:p>
            <a:r>
              <a:rPr lang="en-AU" sz="1600" dirty="0"/>
              <a:t>But it looks very different at different ends of the wider project lifecycle.</a:t>
            </a:r>
          </a:p>
          <a:p>
            <a:r>
              <a:rPr lang="en-AU" sz="1600" dirty="0"/>
              <a:t>In fact, it could be said that there are two forms of business architecture ...</a:t>
            </a:r>
          </a:p>
        </p:txBody>
      </p:sp>
      <p:sp>
        <p:nvSpPr>
          <p:cNvPr id="453" name="Rectangle 452">
            <a:extLst>
              <a:ext uri="{FF2B5EF4-FFF2-40B4-BE49-F238E27FC236}">
                <a16:creationId xmlns:a16="http://schemas.microsoft.com/office/drawing/2014/main" id="{7FF1D70B-9315-A8A3-27BC-6ABAA12C750B}"/>
              </a:ext>
            </a:extLst>
          </p:cNvPr>
          <p:cNvSpPr/>
          <p:nvPr/>
        </p:nvSpPr>
        <p:spPr>
          <a:xfrm>
            <a:off x="2285195" y="4669397"/>
            <a:ext cx="3000151" cy="362327"/>
          </a:xfrm>
          <a:prstGeom prst="rect">
            <a:avLst/>
          </a:prstGeom>
          <a:no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200" i="1" dirty="0">
                <a:solidFill>
                  <a:schemeClr val="accent2">
                    <a:lumMod val="75000"/>
                  </a:schemeClr>
                </a:solidFill>
              </a:rPr>
              <a:t>Pre-gate zero – organisational design</a:t>
            </a:r>
          </a:p>
        </p:txBody>
      </p:sp>
      <p:sp>
        <p:nvSpPr>
          <p:cNvPr id="11" name="Parallelogram 10">
            <a:extLst>
              <a:ext uri="{FF2B5EF4-FFF2-40B4-BE49-F238E27FC236}">
                <a16:creationId xmlns:a16="http://schemas.microsoft.com/office/drawing/2014/main" id="{78C8AAE6-2715-8441-0459-F5ED32475E6A}"/>
              </a:ext>
            </a:extLst>
          </p:cNvPr>
          <p:cNvSpPr/>
          <p:nvPr/>
        </p:nvSpPr>
        <p:spPr>
          <a:xfrm>
            <a:off x="5542360" y="5294651"/>
            <a:ext cx="6649640" cy="358773"/>
          </a:xfrm>
          <a:prstGeom prst="parallelogram">
            <a:avLst>
              <a:gd name="adj" fmla="val 272993"/>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200" b="1" dirty="0">
              <a:solidFill>
                <a:schemeClr val="bg1"/>
              </a:solidFill>
            </a:endParaRPr>
          </a:p>
        </p:txBody>
      </p:sp>
      <p:sp>
        <p:nvSpPr>
          <p:cNvPr id="21" name="Parallelogram 20">
            <a:extLst>
              <a:ext uri="{FF2B5EF4-FFF2-40B4-BE49-F238E27FC236}">
                <a16:creationId xmlns:a16="http://schemas.microsoft.com/office/drawing/2014/main" id="{EF512FD0-8F32-28AC-F410-1F078D5D2410}"/>
              </a:ext>
            </a:extLst>
          </p:cNvPr>
          <p:cNvSpPr/>
          <p:nvPr/>
        </p:nvSpPr>
        <p:spPr>
          <a:xfrm>
            <a:off x="1018047" y="5293039"/>
            <a:ext cx="5608639" cy="361996"/>
          </a:xfrm>
          <a:prstGeom prst="parallelogram">
            <a:avLst>
              <a:gd name="adj" fmla="val 298656"/>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200" b="1" dirty="0">
              <a:solidFill>
                <a:schemeClr val="bg1"/>
              </a:solidFill>
            </a:endParaRPr>
          </a:p>
        </p:txBody>
      </p:sp>
      <p:sp>
        <p:nvSpPr>
          <p:cNvPr id="22" name="Rectangle 21">
            <a:extLst>
              <a:ext uri="{FF2B5EF4-FFF2-40B4-BE49-F238E27FC236}">
                <a16:creationId xmlns:a16="http://schemas.microsoft.com/office/drawing/2014/main" id="{0C16C37A-BFD1-21E6-B03A-3BD182A7FF5D}"/>
              </a:ext>
            </a:extLst>
          </p:cNvPr>
          <p:cNvSpPr/>
          <p:nvPr/>
        </p:nvSpPr>
        <p:spPr>
          <a:xfrm>
            <a:off x="11196831" y="5266870"/>
            <a:ext cx="995168" cy="4143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4" name="TextBox 23">
            <a:extLst>
              <a:ext uri="{FF2B5EF4-FFF2-40B4-BE49-F238E27FC236}">
                <a16:creationId xmlns:a16="http://schemas.microsoft.com/office/drawing/2014/main" id="{F711A145-0752-B36A-9566-4444FB4172D4}"/>
              </a:ext>
            </a:extLst>
          </p:cNvPr>
          <p:cNvSpPr txBox="1"/>
          <p:nvPr/>
        </p:nvSpPr>
        <p:spPr>
          <a:xfrm>
            <a:off x="3215008" y="5341068"/>
            <a:ext cx="6147262" cy="276999"/>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12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AU" dirty="0"/>
              <a:t>Business architecture activities</a:t>
            </a:r>
          </a:p>
        </p:txBody>
      </p:sp>
      <p:cxnSp>
        <p:nvCxnSpPr>
          <p:cNvPr id="25" name="Straight Connector 24">
            <a:extLst>
              <a:ext uri="{FF2B5EF4-FFF2-40B4-BE49-F238E27FC236}">
                <a16:creationId xmlns:a16="http://schemas.microsoft.com/office/drawing/2014/main" id="{405097C6-7A0F-28DC-7CE6-6B80A493BB74}"/>
              </a:ext>
            </a:extLst>
          </p:cNvPr>
          <p:cNvCxnSpPr>
            <a:cxnSpLocks/>
          </p:cNvCxnSpPr>
          <p:nvPr/>
        </p:nvCxnSpPr>
        <p:spPr>
          <a:xfrm flipH="1" flipV="1">
            <a:off x="1892585" y="920028"/>
            <a:ext cx="8875007" cy="188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Rounded Rectangle 165">
            <a:extLst>
              <a:ext uri="{FF2B5EF4-FFF2-40B4-BE49-F238E27FC236}">
                <a16:creationId xmlns:a16="http://schemas.microsoft.com/office/drawing/2014/main" id="{95505617-83BE-E6C2-3488-F362B7CA3669}"/>
              </a:ext>
            </a:extLst>
          </p:cNvPr>
          <p:cNvSpPr/>
          <p:nvPr/>
        </p:nvSpPr>
        <p:spPr>
          <a:xfrm>
            <a:off x="783978" y="650752"/>
            <a:ext cx="127764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STRATEGY DEVELOPMENT</a:t>
            </a:r>
            <a:endParaRPr lang="en-AU" sz="1050" dirty="0">
              <a:solidFill>
                <a:schemeClr val="accent1"/>
              </a:solidFill>
            </a:endParaRPr>
          </a:p>
        </p:txBody>
      </p:sp>
      <p:sp>
        <p:nvSpPr>
          <p:cNvPr id="28" name="Oval 27">
            <a:extLst>
              <a:ext uri="{FF2B5EF4-FFF2-40B4-BE49-F238E27FC236}">
                <a16:creationId xmlns:a16="http://schemas.microsoft.com/office/drawing/2014/main" id="{6DC16910-E816-7E85-6EA7-C6A66030673C}"/>
              </a:ext>
            </a:extLst>
          </p:cNvPr>
          <p:cNvSpPr/>
          <p:nvPr/>
        </p:nvSpPr>
        <p:spPr>
          <a:xfrm>
            <a:off x="1733824" y="767452"/>
            <a:ext cx="311778"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29" name="object 10">
            <a:extLst>
              <a:ext uri="{FF2B5EF4-FFF2-40B4-BE49-F238E27FC236}">
                <a16:creationId xmlns:a16="http://schemas.microsoft.com/office/drawing/2014/main" id="{30784103-716E-25B0-572D-E0185CF50FBC}"/>
              </a:ext>
            </a:extLst>
          </p:cNvPr>
          <p:cNvPicPr/>
          <p:nvPr/>
        </p:nvPicPr>
        <p:blipFill>
          <a:blip r:embed="rId2" cstate="print">
            <a:duotone>
              <a:prstClr val="black"/>
              <a:schemeClr val="accent5">
                <a:tint val="45000"/>
                <a:satMod val="400000"/>
              </a:schemeClr>
            </a:duotone>
          </a:blip>
          <a:stretch>
            <a:fillRect/>
          </a:stretch>
        </p:blipFill>
        <p:spPr>
          <a:xfrm>
            <a:off x="1799477" y="833266"/>
            <a:ext cx="181847" cy="192372"/>
          </a:xfrm>
          <a:prstGeom prst="rect">
            <a:avLst/>
          </a:prstGeom>
          <a:solidFill>
            <a:srgbClr val="E6F9FE"/>
          </a:solidFill>
          <a:ln>
            <a:noFill/>
          </a:ln>
        </p:spPr>
      </p:pic>
      <p:sp>
        <p:nvSpPr>
          <p:cNvPr id="30" name="Rounded Rectangle 158">
            <a:extLst>
              <a:ext uri="{FF2B5EF4-FFF2-40B4-BE49-F238E27FC236}">
                <a16:creationId xmlns:a16="http://schemas.microsoft.com/office/drawing/2014/main" id="{952A6C08-CA26-CC4A-1307-E44D593896DB}"/>
              </a:ext>
            </a:extLst>
          </p:cNvPr>
          <p:cNvSpPr/>
          <p:nvPr/>
        </p:nvSpPr>
        <p:spPr>
          <a:xfrm>
            <a:off x="2114750" y="650752"/>
            <a:ext cx="3327191"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ORGANISATIONAL DESIGN </a:t>
            </a:r>
          </a:p>
        </p:txBody>
      </p:sp>
      <p:sp>
        <p:nvSpPr>
          <p:cNvPr id="31" name="Oval 30">
            <a:extLst>
              <a:ext uri="{FF2B5EF4-FFF2-40B4-BE49-F238E27FC236}">
                <a16:creationId xmlns:a16="http://schemas.microsoft.com/office/drawing/2014/main" id="{D0D2E82C-7B86-13BC-1307-FACF9A416620}"/>
              </a:ext>
            </a:extLst>
          </p:cNvPr>
          <p:cNvSpPr/>
          <p:nvPr/>
        </p:nvSpPr>
        <p:spPr>
          <a:xfrm>
            <a:off x="4549426" y="767452"/>
            <a:ext cx="329791"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32" name="object 41">
            <a:extLst>
              <a:ext uri="{FF2B5EF4-FFF2-40B4-BE49-F238E27FC236}">
                <a16:creationId xmlns:a16="http://schemas.microsoft.com/office/drawing/2014/main" id="{1E41B838-195F-D44C-269F-5E60471E2CED}"/>
              </a:ext>
            </a:extLst>
          </p:cNvPr>
          <p:cNvPicPr/>
          <p:nvPr/>
        </p:nvPicPr>
        <p:blipFill>
          <a:blip r:embed="rId3" cstate="print">
            <a:duotone>
              <a:prstClr val="black"/>
              <a:schemeClr val="accent1">
                <a:tint val="45000"/>
                <a:satMod val="400000"/>
              </a:schemeClr>
            </a:duotone>
          </a:blip>
          <a:stretch>
            <a:fillRect/>
          </a:stretch>
        </p:blipFill>
        <p:spPr>
          <a:xfrm>
            <a:off x="4621950" y="827920"/>
            <a:ext cx="179030" cy="203064"/>
          </a:xfrm>
          <a:prstGeom prst="rect">
            <a:avLst/>
          </a:prstGeom>
          <a:solidFill>
            <a:srgbClr val="E6F9FE"/>
          </a:solidFill>
          <a:ln>
            <a:noFill/>
          </a:ln>
        </p:spPr>
      </p:pic>
      <p:sp>
        <p:nvSpPr>
          <p:cNvPr id="33" name="Rounded Rectangle 160">
            <a:extLst>
              <a:ext uri="{FF2B5EF4-FFF2-40B4-BE49-F238E27FC236}">
                <a16:creationId xmlns:a16="http://schemas.microsoft.com/office/drawing/2014/main" id="{2E1392BA-7C6D-7F9E-4EF4-9458C47A3591}"/>
              </a:ext>
            </a:extLst>
          </p:cNvPr>
          <p:cNvSpPr/>
          <p:nvPr/>
        </p:nvSpPr>
        <p:spPr>
          <a:xfrm>
            <a:off x="5561764" y="650752"/>
            <a:ext cx="3318646"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PROJECT DESIGN</a:t>
            </a:r>
          </a:p>
        </p:txBody>
      </p:sp>
      <p:sp>
        <p:nvSpPr>
          <p:cNvPr id="34" name="Oval 33">
            <a:extLst>
              <a:ext uri="{FF2B5EF4-FFF2-40B4-BE49-F238E27FC236}">
                <a16:creationId xmlns:a16="http://schemas.microsoft.com/office/drawing/2014/main" id="{4DD79545-9C3D-428F-1276-C032FD092E88}"/>
              </a:ext>
            </a:extLst>
          </p:cNvPr>
          <p:cNvSpPr/>
          <p:nvPr/>
        </p:nvSpPr>
        <p:spPr>
          <a:xfrm>
            <a:off x="7758009" y="767452"/>
            <a:ext cx="316366"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sp>
        <p:nvSpPr>
          <p:cNvPr id="35" name="Rounded Rectangle 163">
            <a:extLst>
              <a:ext uri="{FF2B5EF4-FFF2-40B4-BE49-F238E27FC236}">
                <a16:creationId xmlns:a16="http://schemas.microsoft.com/office/drawing/2014/main" id="{9F478727-B005-65C0-D7FB-F873917AF3A4}"/>
              </a:ext>
            </a:extLst>
          </p:cNvPr>
          <p:cNvSpPr/>
          <p:nvPr/>
        </p:nvSpPr>
        <p:spPr>
          <a:xfrm>
            <a:off x="10073029" y="650752"/>
            <a:ext cx="2084682" cy="557401"/>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OPERATIONS &amp; </a:t>
            </a:r>
            <a:br>
              <a:rPr lang="en-AU" sz="1050" b="1" dirty="0">
                <a:solidFill>
                  <a:schemeClr val="accent1"/>
                </a:solidFill>
              </a:rPr>
            </a:br>
            <a:r>
              <a:rPr lang="en-AU" sz="1050" b="1" dirty="0">
                <a:solidFill>
                  <a:schemeClr val="accent1"/>
                </a:solidFill>
              </a:rPr>
              <a:t>SUSTAINMENT</a:t>
            </a:r>
            <a:endParaRPr lang="en-US" sz="1050" dirty="0">
              <a:solidFill>
                <a:schemeClr val="accent1"/>
              </a:solidFill>
              <a:ea typeface="Roboto"/>
              <a:cs typeface="Roboto"/>
            </a:endParaRPr>
          </a:p>
        </p:txBody>
      </p:sp>
      <p:sp>
        <p:nvSpPr>
          <p:cNvPr id="36" name="Oval 35">
            <a:extLst>
              <a:ext uri="{FF2B5EF4-FFF2-40B4-BE49-F238E27FC236}">
                <a16:creationId xmlns:a16="http://schemas.microsoft.com/office/drawing/2014/main" id="{B78A08D9-B9EB-C95D-DDA4-A211256C99E9}"/>
              </a:ext>
            </a:extLst>
          </p:cNvPr>
          <p:cNvSpPr/>
          <p:nvPr/>
        </p:nvSpPr>
        <p:spPr>
          <a:xfrm>
            <a:off x="1174882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2" name="Picture 41">
            <a:extLst>
              <a:ext uri="{FF2B5EF4-FFF2-40B4-BE49-F238E27FC236}">
                <a16:creationId xmlns:a16="http://schemas.microsoft.com/office/drawing/2014/main" id="{AF0D3ADE-914C-1F0E-F096-B95A296151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22207" y="844619"/>
            <a:ext cx="169423" cy="169667"/>
          </a:xfrm>
          <a:prstGeom prst="rect">
            <a:avLst/>
          </a:prstGeom>
          <a:solidFill>
            <a:srgbClr val="E6F9FE"/>
          </a:solidFill>
          <a:ln>
            <a:noFill/>
          </a:ln>
        </p:spPr>
      </p:pic>
      <p:sp>
        <p:nvSpPr>
          <p:cNvPr id="44" name="Rounded Rectangle 159">
            <a:extLst>
              <a:ext uri="{FF2B5EF4-FFF2-40B4-BE49-F238E27FC236}">
                <a16:creationId xmlns:a16="http://schemas.microsoft.com/office/drawing/2014/main" id="{B16DE40C-186E-0197-36BA-9F8319AD76E9}"/>
              </a:ext>
            </a:extLst>
          </p:cNvPr>
          <p:cNvSpPr/>
          <p:nvPr/>
        </p:nvSpPr>
        <p:spPr>
          <a:xfrm>
            <a:off x="8932437" y="650752"/>
            <a:ext cx="107615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PROJECT DELIVERY</a:t>
            </a:r>
          </a:p>
        </p:txBody>
      </p:sp>
      <p:pic>
        <p:nvPicPr>
          <p:cNvPr id="47" name="Picture 46">
            <a:extLst>
              <a:ext uri="{FF2B5EF4-FFF2-40B4-BE49-F238E27FC236}">
                <a16:creationId xmlns:a16="http://schemas.microsoft.com/office/drawing/2014/main" id="{81F0F9B6-52A6-88E3-6AC3-7142DF5CD2B6}"/>
              </a:ext>
            </a:extLst>
          </p:cNvPr>
          <p:cNvPicPr>
            <a:picLocks noChangeAspect="1"/>
          </p:cNvPicPr>
          <p:nvPr/>
        </p:nvPicPr>
        <p:blipFill>
          <a:blip r:embed="rId5"/>
          <a:stretch>
            <a:fillRect/>
          </a:stretch>
        </p:blipFill>
        <p:spPr>
          <a:xfrm>
            <a:off x="7813879" y="819063"/>
            <a:ext cx="192850" cy="220779"/>
          </a:xfrm>
          <a:prstGeom prst="rect">
            <a:avLst/>
          </a:prstGeom>
          <a:solidFill>
            <a:srgbClr val="E6F9FE"/>
          </a:solidFill>
          <a:ln>
            <a:noFill/>
          </a:ln>
        </p:spPr>
      </p:pic>
      <p:sp>
        <p:nvSpPr>
          <p:cNvPr id="454" name="Rectangle 453">
            <a:extLst>
              <a:ext uri="{FF2B5EF4-FFF2-40B4-BE49-F238E27FC236}">
                <a16:creationId xmlns:a16="http://schemas.microsoft.com/office/drawing/2014/main" id="{D73EC38A-90F1-1F01-B428-22EF944047C1}"/>
              </a:ext>
            </a:extLst>
          </p:cNvPr>
          <p:cNvSpPr/>
          <p:nvPr/>
        </p:nvSpPr>
        <p:spPr>
          <a:xfrm>
            <a:off x="99544" y="654177"/>
            <a:ext cx="537096" cy="55055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00" dirty="0">
                <a:solidFill>
                  <a:schemeClr val="accent1"/>
                </a:solidFill>
              </a:rPr>
              <a:t>Purpose</a:t>
            </a:r>
          </a:p>
        </p:txBody>
      </p:sp>
      <p:cxnSp>
        <p:nvCxnSpPr>
          <p:cNvPr id="455" name="Straight Arrow Connector 454">
            <a:extLst>
              <a:ext uri="{FF2B5EF4-FFF2-40B4-BE49-F238E27FC236}">
                <a16:creationId xmlns:a16="http://schemas.microsoft.com/office/drawing/2014/main" id="{EF834076-D6D5-E9B4-B65F-A914A9913514}"/>
              </a:ext>
            </a:extLst>
          </p:cNvPr>
          <p:cNvCxnSpPr>
            <a:cxnSpLocks/>
          </p:cNvCxnSpPr>
          <p:nvPr/>
        </p:nvCxnSpPr>
        <p:spPr>
          <a:xfrm flipV="1">
            <a:off x="636640" y="927268"/>
            <a:ext cx="147338" cy="1"/>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56" name="Oval 455">
            <a:extLst>
              <a:ext uri="{FF2B5EF4-FFF2-40B4-BE49-F238E27FC236}">
                <a16:creationId xmlns:a16="http://schemas.microsoft.com/office/drawing/2014/main" id="{E49FE8C9-22B1-9BA5-EE3C-640189FAD876}"/>
              </a:ext>
            </a:extLst>
          </p:cNvPr>
          <p:cNvSpPr/>
          <p:nvPr/>
        </p:nvSpPr>
        <p:spPr>
          <a:xfrm>
            <a:off x="965990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latin typeface="+mj-lt"/>
            </a:endParaRPr>
          </a:p>
        </p:txBody>
      </p:sp>
      <p:pic>
        <p:nvPicPr>
          <p:cNvPr id="457" name="Picture 456">
            <a:extLst>
              <a:ext uri="{FF2B5EF4-FFF2-40B4-BE49-F238E27FC236}">
                <a16:creationId xmlns:a16="http://schemas.microsoft.com/office/drawing/2014/main" id="{17FE0CEB-8E4C-6DB6-2F35-649FD30AC0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4341" y="836960"/>
            <a:ext cx="184720" cy="184985"/>
          </a:xfrm>
          <a:prstGeom prst="rect">
            <a:avLst/>
          </a:prstGeom>
          <a:solidFill>
            <a:srgbClr val="E6F9FE"/>
          </a:solidFill>
          <a:ln>
            <a:noFill/>
          </a:ln>
        </p:spPr>
      </p:pic>
      <p:sp>
        <p:nvSpPr>
          <p:cNvPr id="15" name="TextBox 14">
            <a:extLst>
              <a:ext uri="{FF2B5EF4-FFF2-40B4-BE49-F238E27FC236}">
                <a16:creationId xmlns:a16="http://schemas.microsoft.com/office/drawing/2014/main" id="{59B0C600-8F44-D84F-82DE-5EA79401DCC5}"/>
              </a:ext>
            </a:extLst>
          </p:cNvPr>
          <p:cNvSpPr txBox="1"/>
          <p:nvPr/>
        </p:nvSpPr>
        <p:spPr>
          <a:xfrm>
            <a:off x="0" y="0"/>
            <a:ext cx="12191999" cy="461665"/>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r>
              <a:rPr lang="en-AU" dirty="0"/>
              <a:t>The wider project lifecycle, and two types of business architecture</a:t>
            </a:r>
          </a:p>
        </p:txBody>
      </p:sp>
      <p:sp>
        <p:nvSpPr>
          <p:cNvPr id="13" name="Diamond 12">
            <a:extLst>
              <a:ext uri="{FF2B5EF4-FFF2-40B4-BE49-F238E27FC236}">
                <a16:creationId xmlns:a16="http://schemas.microsoft.com/office/drawing/2014/main" id="{1A3B09E9-1577-9061-068A-7CA6908F0E01}"/>
              </a:ext>
            </a:extLst>
          </p:cNvPr>
          <p:cNvSpPr/>
          <p:nvPr/>
        </p:nvSpPr>
        <p:spPr>
          <a:xfrm>
            <a:off x="1073682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Five Benefits </a:t>
            </a:r>
            <a:r>
              <a:rPr lang="en-AU" sz="700" dirty="0">
                <a:solidFill>
                  <a:srgbClr val="FFFFD1"/>
                </a:solidFill>
              </a:rPr>
              <a:t>Realisation</a:t>
            </a:r>
          </a:p>
        </p:txBody>
      </p:sp>
    </p:spTree>
    <p:extLst>
      <p:ext uri="{BB962C8B-B14F-4D97-AF65-F5344CB8AC3E}">
        <p14:creationId xmlns:p14="http://schemas.microsoft.com/office/powerpoint/2010/main" val="1740015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46F-71B1-3AE6-D47B-5E847E45E9DC}"/>
            </a:ext>
          </a:extLst>
        </p:cNvPr>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D495F703-89ED-C164-67C8-428230FAE754}"/>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sp>
        <p:nvSpPr>
          <p:cNvPr id="465" name="Rectangle 464">
            <a:extLst>
              <a:ext uri="{FF2B5EF4-FFF2-40B4-BE49-F238E27FC236}">
                <a16:creationId xmlns:a16="http://schemas.microsoft.com/office/drawing/2014/main" id="{B1BD34B8-E005-A78C-7C4F-C2EAB7A4C9D1}"/>
              </a:ext>
            </a:extLst>
          </p:cNvPr>
          <p:cNvSpPr/>
          <p:nvPr/>
        </p:nvSpPr>
        <p:spPr>
          <a:xfrm>
            <a:off x="2090846" y="975214"/>
            <a:ext cx="3426449" cy="5417273"/>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Slide Number Placeholder 2">
            <a:extLst>
              <a:ext uri="{FF2B5EF4-FFF2-40B4-BE49-F238E27FC236}">
                <a16:creationId xmlns:a16="http://schemas.microsoft.com/office/drawing/2014/main" id="{43A164EE-F5DD-C85E-5EC4-C0FC0ED3D94E}"/>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8</a:t>
            </a:fld>
            <a:endParaRPr lang="en-AU" dirty="0"/>
          </a:p>
        </p:txBody>
      </p:sp>
      <p:cxnSp>
        <p:nvCxnSpPr>
          <p:cNvPr id="2" name="Straight Connector 1">
            <a:extLst>
              <a:ext uri="{FF2B5EF4-FFF2-40B4-BE49-F238E27FC236}">
                <a16:creationId xmlns:a16="http://schemas.microsoft.com/office/drawing/2014/main" id="{584BB320-8428-AD96-9553-DDDF6D7B263E}"/>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D6FB98-60B2-DD08-045F-7C91CAFE20C3}"/>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FC0A689-A2A6-3E52-01D9-443AE4E2338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BCC056C-B443-7BF9-165E-D826346B7F49}"/>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9388FD9-4A9A-2AC2-BB47-758272CDB6CC}"/>
              </a:ext>
            </a:extLst>
          </p:cNvPr>
          <p:cNvCxnSpPr>
            <a:cxnSpLocks/>
          </p:cNvCxnSpPr>
          <p:nvPr/>
        </p:nvCxnSpPr>
        <p:spPr>
          <a:xfrm flipV="1">
            <a:off x="5510172" y="666419"/>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0CF1EB-ED0A-0447-DF4A-2734DA5AAA9F}"/>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41016D4-768A-7AA7-9F95-609D9FB69726}"/>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DB7555-4281-E719-E098-0262AFD267A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4B989B6-9B53-3481-C7E4-D8C87478B705}"/>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9" name="Diamond 158">
            <a:extLst>
              <a:ext uri="{FF2B5EF4-FFF2-40B4-BE49-F238E27FC236}">
                <a16:creationId xmlns:a16="http://schemas.microsoft.com/office/drawing/2014/main" id="{FA6F3CF2-A618-FC88-995C-E4A78731FA0D}"/>
              </a:ext>
            </a:extLst>
          </p:cNvPr>
          <p:cNvSpPr/>
          <p:nvPr/>
        </p:nvSpPr>
        <p:spPr>
          <a:xfrm>
            <a:off x="1650893" y="3524229"/>
            <a:ext cx="882870" cy="880549"/>
          </a:xfrm>
          <a:prstGeom prst="diamond">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AU" sz="800" dirty="0"/>
              <a:t>Strategy release</a:t>
            </a:r>
          </a:p>
        </p:txBody>
      </p:sp>
      <p:sp>
        <p:nvSpPr>
          <p:cNvPr id="48" name="Rectangle 47">
            <a:extLst>
              <a:ext uri="{FF2B5EF4-FFF2-40B4-BE49-F238E27FC236}">
                <a16:creationId xmlns:a16="http://schemas.microsoft.com/office/drawing/2014/main" id="{3399BEC1-201F-0032-CED3-6C050C0E5116}"/>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9" name="Rectangle 48">
            <a:extLst>
              <a:ext uri="{FF2B5EF4-FFF2-40B4-BE49-F238E27FC236}">
                <a16:creationId xmlns:a16="http://schemas.microsoft.com/office/drawing/2014/main" id="{8FDB2EA4-31CD-E105-4089-E9DE1F7F80B2}"/>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50" name="Rectangle 49">
            <a:extLst>
              <a:ext uri="{FF2B5EF4-FFF2-40B4-BE49-F238E27FC236}">
                <a16:creationId xmlns:a16="http://schemas.microsoft.com/office/drawing/2014/main" id="{B2046E85-4E9D-954A-D933-A9287CC156CE}"/>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51" name="Rectangle 50">
            <a:extLst>
              <a:ext uri="{FF2B5EF4-FFF2-40B4-BE49-F238E27FC236}">
                <a16:creationId xmlns:a16="http://schemas.microsoft.com/office/drawing/2014/main" id="{4F72DD13-CB25-3F1C-6E0F-BE6C70157BAF}"/>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52" name="Diamond 51">
            <a:extLst>
              <a:ext uri="{FF2B5EF4-FFF2-40B4-BE49-F238E27FC236}">
                <a16:creationId xmlns:a16="http://schemas.microsoft.com/office/drawing/2014/main" id="{A79F0E4F-29C0-FE41-67ED-40AC06CEDB3B}"/>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54" name="Rectangle 53">
            <a:extLst>
              <a:ext uri="{FF2B5EF4-FFF2-40B4-BE49-F238E27FC236}">
                <a16:creationId xmlns:a16="http://schemas.microsoft.com/office/drawing/2014/main" id="{461E73D5-58F8-E7F7-A209-BD94BD4A0C13}"/>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56" name="Straight Arrow Connector 55">
            <a:extLst>
              <a:ext uri="{FF2B5EF4-FFF2-40B4-BE49-F238E27FC236}">
                <a16:creationId xmlns:a16="http://schemas.microsoft.com/office/drawing/2014/main" id="{9D77B3A0-8DC7-1724-CB0B-EC372D3D4B73}"/>
              </a:ext>
            </a:extLst>
          </p:cNvPr>
          <p:cNvCxnSpPr>
            <a:cxnSpLocks/>
            <a:stCxn id="54" idx="0"/>
            <a:endCxn id="52"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674D3-9CF4-44CA-329D-4B69435176A7}"/>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306DD6A-F938-3B7E-00D5-D0D0DC58174C}"/>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3E593A9-6A48-CB0C-B57F-4C2B6F3D84AE}"/>
              </a:ext>
            </a:extLst>
          </p:cNvPr>
          <p:cNvCxnSpPr>
            <a:cxnSpLocks/>
          </p:cNvCxnSpPr>
          <p:nvPr/>
        </p:nvCxnSpPr>
        <p:spPr>
          <a:xfrm>
            <a:off x="9127925" y="2001748"/>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28">
            <a:extLst>
              <a:ext uri="{FF2B5EF4-FFF2-40B4-BE49-F238E27FC236}">
                <a16:creationId xmlns:a16="http://schemas.microsoft.com/office/drawing/2014/main" id="{61466BBB-C298-C3E1-BE8F-2565AEE547E2}"/>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12" name="Rectangle 11">
            <a:extLst>
              <a:ext uri="{FF2B5EF4-FFF2-40B4-BE49-F238E27FC236}">
                <a16:creationId xmlns:a16="http://schemas.microsoft.com/office/drawing/2014/main" id="{4BC591AD-3A41-E471-FD7D-E3B35FA60266}"/>
              </a:ext>
            </a:extLst>
          </p:cNvPr>
          <p:cNvSpPr/>
          <p:nvPr/>
        </p:nvSpPr>
        <p:spPr>
          <a:xfrm>
            <a:off x="5050109" y="3397666"/>
            <a:ext cx="6565392" cy="1133675"/>
          </a:xfrm>
          <a:prstGeom prst="rect">
            <a:avLst/>
          </a:prstGeom>
          <a:solidFill>
            <a:srgbClr val="E6F9FE">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8" name="Diamond 17">
            <a:extLst>
              <a:ext uri="{FF2B5EF4-FFF2-40B4-BE49-F238E27FC236}">
                <a16:creationId xmlns:a16="http://schemas.microsoft.com/office/drawing/2014/main" id="{F24ABE37-AA7F-0E67-53A7-180EF48F1E4A}"/>
              </a:ext>
            </a:extLst>
          </p:cNvPr>
          <p:cNvSpPr/>
          <p:nvPr/>
        </p:nvSpPr>
        <p:spPr>
          <a:xfrm>
            <a:off x="509479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zero</a:t>
            </a:r>
          </a:p>
          <a:p>
            <a:pPr algn="ctr"/>
            <a:r>
              <a:rPr lang="en-AU" sz="800" dirty="0">
                <a:solidFill>
                  <a:srgbClr val="FFFFD1"/>
                </a:solidFill>
              </a:rPr>
              <a:t>Project definition</a:t>
            </a:r>
          </a:p>
        </p:txBody>
      </p:sp>
      <p:sp>
        <p:nvSpPr>
          <p:cNvPr id="19" name="Diamond 18">
            <a:extLst>
              <a:ext uri="{FF2B5EF4-FFF2-40B4-BE49-F238E27FC236}">
                <a16:creationId xmlns:a16="http://schemas.microsoft.com/office/drawing/2014/main" id="{CF3FACA1-ACC6-A0EA-74F7-882EBCA4634A}"/>
              </a:ext>
            </a:extLst>
          </p:cNvPr>
          <p:cNvSpPr/>
          <p:nvPr/>
        </p:nvSpPr>
        <p:spPr>
          <a:xfrm>
            <a:off x="6205343"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One</a:t>
            </a:r>
          </a:p>
          <a:p>
            <a:pPr algn="ctr"/>
            <a:r>
              <a:rPr lang="en-AU" sz="800" dirty="0">
                <a:solidFill>
                  <a:srgbClr val="FFFFD1"/>
                </a:solidFill>
              </a:rPr>
              <a:t>Business Case</a:t>
            </a:r>
          </a:p>
        </p:txBody>
      </p:sp>
      <p:sp>
        <p:nvSpPr>
          <p:cNvPr id="37" name="Diamond 36">
            <a:extLst>
              <a:ext uri="{FF2B5EF4-FFF2-40B4-BE49-F238E27FC236}">
                <a16:creationId xmlns:a16="http://schemas.microsoft.com/office/drawing/2014/main" id="{7BC55C39-6C25-676C-19EC-999355AA1A30}"/>
              </a:ext>
            </a:extLst>
          </p:cNvPr>
          <p:cNvSpPr/>
          <p:nvPr/>
        </p:nvSpPr>
        <p:spPr>
          <a:xfrm>
            <a:off x="734736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Two Delivery Strategy</a:t>
            </a:r>
          </a:p>
        </p:txBody>
      </p:sp>
      <p:sp>
        <p:nvSpPr>
          <p:cNvPr id="38" name="Diamond 37">
            <a:extLst>
              <a:ext uri="{FF2B5EF4-FFF2-40B4-BE49-F238E27FC236}">
                <a16:creationId xmlns:a16="http://schemas.microsoft.com/office/drawing/2014/main" id="{742C7A1C-EC58-8154-A411-DAB3A52B6F83}"/>
              </a:ext>
            </a:extLst>
          </p:cNvPr>
          <p:cNvSpPr/>
          <p:nvPr/>
        </p:nvSpPr>
        <p:spPr>
          <a:xfrm>
            <a:off x="8476355"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Three Project commencement</a:t>
            </a:r>
          </a:p>
        </p:txBody>
      </p:sp>
      <p:sp>
        <p:nvSpPr>
          <p:cNvPr id="39" name="Diamond 38">
            <a:extLst>
              <a:ext uri="{FF2B5EF4-FFF2-40B4-BE49-F238E27FC236}">
                <a16:creationId xmlns:a16="http://schemas.microsoft.com/office/drawing/2014/main" id="{165494C0-A313-6A38-C092-542329241D2E}"/>
              </a:ext>
            </a:extLst>
          </p:cNvPr>
          <p:cNvSpPr/>
          <p:nvPr/>
        </p:nvSpPr>
        <p:spPr>
          <a:xfrm>
            <a:off x="961706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Four Project delivery</a:t>
            </a:r>
          </a:p>
        </p:txBody>
      </p:sp>
      <p:sp>
        <p:nvSpPr>
          <p:cNvPr id="453" name="Rectangle 452">
            <a:extLst>
              <a:ext uri="{FF2B5EF4-FFF2-40B4-BE49-F238E27FC236}">
                <a16:creationId xmlns:a16="http://schemas.microsoft.com/office/drawing/2014/main" id="{7FF1D70B-9315-A8A3-27BC-6ABAA12C750B}"/>
              </a:ext>
            </a:extLst>
          </p:cNvPr>
          <p:cNvSpPr/>
          <p:nvPr/>
        </p:nvSpPr>
        <p:spPr>
          <a:xfrm>
            <a:off x="2285195" y="4669397"/>
            <a:ext cx="3000151" cy="362327"/>
          </a:xfrm>
          <a:prstGeom prst="rect">
            <a:avLst/>
          </a:prstGeom>
          <a:no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200" i="1" dirty="0">
                <a:solidFill>
                  <a:schemeClr val="accent2">
                    <a:lumMod val="75000"/>
                  </a:schemeClr>
                </a:solidFill>
              </a:rPr>
              <a:t>Pre-gate zero – organisational design</a:t>
            </a:r>
          </a:p>
        </p:txBody>
      </p:sp>
      <p:cxnSp>
        <p:nvCxnSpPr>
          <p:cNvPr id="25" name="Straight Connector 24">
            <a:extLst>
              <a:ext uri="{FF2B5EF4-FFF2-40B4-BE49-F238E27FC236}">
                <a16:creationId xmlns:a16="http://schemas.microsoft.com/office/drawing/2014/main" id="{405097C6-7A0F-28DC-7CE6-6B80A493BB74}"/>
              </a:ext>
            </a:extLst>
          </p:cNvPr>
          <p:cNvCxnSpPr>
            <a:cxnSpLocks/>
          </p:cNvCxnSpPr>
          <p:nvPr/>
        </p:nvCxnSpPr>
        <p:spPr>
          <a:xfrm flipH="1" flipV="1">
            <a:off x="1892585" y="920028"/>
            <a:ext cx="8875007" cy="188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Rounded Rectangle 165">
            <a:extLst>
              <a:ext uri="{FF2B5EF4-FFF2-40B4-BE49-F238E27FC236}">
                <a16:creationId xmlns:a16="http://schemas.microsoft.com/office/drawing/2014/main" id="{95505617-83BE-E6C2-3488-F362B7CA3669}"/>
              </a:ext>
            </a:extLst>
          </p:cNvPr>
          <p:cNvSpPr/>
          <p:nvPr/>
        </p:nvSpPr>
        <p:spPr>
          <a:xfrm>
            <a:off x="783978" y="650752"/>
            <a:ext cx="127764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STRATEGY DEVELOPMENT</a:t>
            </a:r>
            <a:endParaRPr lang="en-AU" sz="1050" dirty="0">
              <a:solidFill>
                <a:schemeClr val="accent1"/>
              </a:solidFill>
            </a:endParaRPr>
          </a:p>
        </p:txBody>
      </p:sp>
      <p:sp>
        <p:nvSpPr>
          <p:cNvPr id="28" name="Oval 27">
            <a:extLst>
              <a:ext uri="{FF2B5EF4-FFF2-40B4-BE49-F238E27FC236}">
                <a16:creationId xmlns:a16="http://schemas.microsoft.com/office/drawing/2014/main" id="{6DC16910-E816-7E85-6EA7-C6A66030673C}"/>
              </a:ext>
            </a:extLst>
          </p:cNvPr>
          <p:cNvSpPr/>
          <p:nvPr/>
        </p:nvSpPr>
        <p:spPr>
          <a:xfrm>
            <a:off x="1733824" y="767452"/>
            <a:ext cx="311778"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29" name="object 10">
            <a:extLst>
              <a:ext uri="{FF2B5EF4-FFF2-40B4-BE49-F238E27FC236}">
                <a16:creationId xmlns:a16="http://schemas.microsoft.com/office/drawing/2014/main" id="{30784103-716E-25B0-572D-E0185CF50FBC}"/>
              </a:ext>
            </a:extLst>
          </p:cNvPr>
          <p:cNvPicPr/>
          <p:nvPr/>
        </p:nvPicPr>
        <p:blipFill>
          <a:blip r:embed="rId2" cstate="print">
            <a:duotone>
              <a:prstClr val="black"/>
              <a:schemeClr val="accent5">
                <a:tint val="45000"/>
                <a:satMod val="400000"/>
              </a:schemeClr>
            </a:duotone>
          </a:blip>
          <a:stretch>
            <a:fillRect/>
          </a:stretch>
        </p:blipFill>
        <p:spPr>
          <a:xfrm>
            <a:off x="1799477" y="833266"/>
            <a:ext cx="181847" cy="192372"/>
          </a:xfrm>
          <a:prstGeom prst="rect">
            <a:avLst/>
          </a:prstGeom>
          <a:solidFill>
            <a:srgbClr val="E6F9FE"/>
          </a:solidFill>
          <a:ln>
            <a:noFill/>
          </a:ln>
        </p:spPr>
      </p:pic>
      <p:sp>
        <p:nvSpPr>
          <p:cNvPr id="30" name="Rounded Rectangle 158">
            <a:extLst>
              <a:ext uri="{FF2B5EF4-FFF2-40B4-BE49-F238E27FC236}">
                <a16:creationId xmlns:a16="http://schemas.microsoft.com/office/drawing/2014/main" id="{952A6C08-CA26-CC4A-1307-E44D593896DB}"/>
              </a:ext>
            </a:extLst>
          </p:cNvPr>
          <p:cNvSpPr/>
          <p:nvPr/>
        </p:nvSpPr>
        <p:spPr>
          <a:xfrm>
            <a:off x="2114750" y="650752"/>
            <a:ext cx="3327191"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ORGANISATIONAL DESIGN </a:t>
            </a:r>
          </a:p>
        </p:txBody>
      </p:sp>
      <p:sp>
        <p:nvSpPr>
          <p:cNvPr id="31" name="Oval 30">
            <a:extLst>
              <a:ext uri="{FF2B5EF4-FFF2-40B4-BE49-F238E27FC236}">
                <a16:creationId xmlns:a16="http://schemas.microsoft.com/office/drawing/2014/main" id="{D0D2E82C-7B86-13BC-1307-FACF9A416620}"/>
              </a:ext>
            </a:extLst>
          </p:cNvPr>
          <p:cNvSpPr/>
          <p:nvPr/>
        </p:nvSpPr>
        <p:spPr>
          <a:xfrm>
            <a:off x="4549426" y="767452"/>
            <a:ext cx="329791"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32" name="object 41">
            <a:extLst>
              <a:ext uri="{FF2B5EF4-FFF2-40B4-BE49-F238E27FC236}">
                <a16:creationId xmlns:a16="http://schemas.microsoft.com/office/drawing/2014/main" id="{1E41B838-195F-D44C-269F-5E60471E2CED}"/>
              </a:ext>
            </a:extLst>
          </p:cNvPr>
          <p:cNvPicPr/>
          <p:nvPr/>
        </p:nvPicPr>
        <p:blipFill>
          <a:blip r:embed="rId3" cstate="print">
            <a:duotone>
              <a:prstClr val="black"/>
              <a:schemeClr val="accent1">
                <a:tint val="45000"/>
                <a:satMod val="400000"/>
              </a:schemeClr>
            </a:duotone>
          </a:blip>
          <a:stretch>
            <a:fillRect/>
          </a:stretch>
        </p:blipFill>
        <p:spPr>
          <a:xfrm>
            <a:off x="4621950" y="827920"/>
            <a:ext cx="179030" cy="203064"/>
          </a:xfrm>
          <a:prstGeom prst="rect">
            <a:avLst/>
          </a:prstGeom>
          <a:solidFill>
            <a:srgbClr val="E6F9FE"/>
          </a:solidFill>
          <a:ln>
            <a:noFill/>
          </a:ln>
        </p:spPr>
      </p:pic>
      <p:sp>
        <p:nvSpPr>
          <p:cNvPr id="33" name="Rounded Rectangle 160">
            <a:extLst>
              <a:ext uri="{FF2B5EF4-FFF2-40B4-BE49-F238E27FC236}">
                <a16:creationId xmlns:a16="http://schemas.microsoft.com/office/drawing/2014/main" id="{2E1392BA-7C6D-7F9E-4EF4-9458C47A3591}"/>
              </a:ext>
            </a:extLst>
          </p:cNvPr>
          <p:cNvSpPr/>
          <p:nvPr/>
        </p:nvSpPr>
        <p:spPr>
          <a:xfrm>
            <a:off x="5561764" y="650752"/>
            <a:ext cx="3318646"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PROJECT DESIGN</a:t>
            </a:r>
          </a:p>
        </p:txBody>
      </p:sp>
      <p:sp>
        <p:nvSpPr>
          <p:cNvPr id="34" name="Oval 33">
            <a:extLst>
              <a:ext uri="{FF2B5EF4-FFF2-40B4-BE49-F238E27FC236}">
                <a16:creationId xmlns:a16="http://schemas.microsoft.com/office/drawing/2014/main" id="{4DD79545-9C3D-428F-1276-C032FD092E88}"/>
              </a:ext>
            </a:extLst>
          </p:cNvPr>
          <p:cNvSpPr/>
          <p:nvPr/>
        </p:nvSpPr>
        <p:spPr>
          <a:xfrm>
            <a:off x="7758009" y="767452"/>
            <a:ext cx="316366"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sp>
        <p:nvSpPr>
          <p:cNvPr id="35" name="Rounded Rectangle 163">
            <a:extLst>
              <a:ext uri="{FF2B5EF4-FFF2-40B4-BE49-F238E27FC236}">
                <a16:creationId xmlns:a16="http://schemas.microsoft.com/office/drawing/2014/main" id="{9F478727-B005-65C0-D7FB-F873917AF3A4}"/>
              </a:ext>
            </a:extLst>
          </p:cNvPr>
          <p:cNvSpPr/>
          <p:nvPr/>
        </p:nvSpPr>
        <p:spPr>
          <a:xfrm>
            <a:off x="10073029" y="650752"/>
            <a:ext cx="2084682" cy="557401"/>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OPERATIONS &amp; </a:t>
            </a:r>
            <a:br>
              <a:rPr lang="en-AU" sz="1050" b="1" dirty="0">
                <a:solidFill>
                  <a:schemeClr val="accent1"/>
                </a:solidFill>
              </a:rPr>
            </a:br>
            <a:r>
              <a:rPr lang="en-AU" sz="1050" b="1" dirty="0">
                <a:solidFill>
                  <a:schemeClr val="accent1"/>
                </a:solidFill>
              </a:rPr>
              <a:t>SUSTAINMENT</a:t>
            </a:r>
            <a:endParaRPr lang="en-US" sz="1050" dirty="0">
              <a:solidFill>
                <a:schemeClr val="accent1"/>
              </a:solidFill>
              <a:ea typeface="Roboto"/>
              <a:cs typeface="Roboto"/>
            </a:endParaRPr>
          </a:p>
        </p:txBody>
      </p:sp>
      <p:sp>
        <p:nvSpPr>
          <p:cNvPr id="36" name="Oval 35">
            <a:extLst>
              <a:ext uri="{FF2B5EF4-FFF2-40B4-BE49-F238E27FC236}">
                <a16:creationId xmlns:a16="http://schemas.microsoft.com/office/drawing/2014/main" id="{B78A08D9-B9EB-C95D-DDA4-A211256C99E9}"/>
              </a:ext>
            </a:extLst>
          </p:cNvPr>
          <p:cNvSpPr/>
          <p:nvPr/>
        </p:nvSpPr>
        <p:spPr>
          <a:xfrm>
            <a:off x="1174882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2" name="Picture 41">
            <a:extLst>
              <a:ext uri="{FF2B5EF4-FFF2-40B4-BE49-F238E27FC236}">
                <a16:creationId xmlns:a16="http://schemas.microsoft.com/office/drawing/2014/main" id="{AF0D3ADE-914C-1F0E-F096-B95A296151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22207" y="844619"/>
            <a:ext cx="169423" cy="169667"/>
          </a:xfrm>
          <a:prstGeom prst="rect">
            <a:avLst/>
          </a:prstGeom>
          <a:solidFill>
            <a:srgbClr val="E6F9FE"/>
          </a:solidFill>
          <a:ln>
            <a:noFill/>
          </a:ln>
        </p:spPr>
      </p:pic>
      <p:sp>
        <p:nvSpPr>
          <p:cNvPr id="44" name="Rounded Rectangle 159">
            <a:extLst>
              <a:ext uri="{FF2B5EF4-FFF2-40B4-BE49-F238E27FC236}">
                <a16:creationId xmlns:a16="http://schemas.microsoft.com/office/drawing/2014/main" id="{B16DE40C-186E-0197-36BA-9F8319AD76E9}"/>
              </a:ext>
            </a:extLst>
          </p:cNvPr>
          <p:cNvSpPr/>
          <p:nvPr/>
        </p:nvSpPr>
        <p:spPr>
          <a:xfrm>
            <a:off x="8932437" y="650752"/>
            <a:ext cx="107615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PROJECT DELIVERY</a:t>
            </a:r>
          </a:p>
        </p:txBody>
      </p:sp>
      <p:pic>
        <p:nvPicPr>
          <p:cNvPr id="47" name="Picture 46">
            <a:extLst>
              <a:ext uri="{FF2B5EF4-FFF2-40B4-BE49-F238E27FC236}">
                <a16:creationId xmlns:a16="http://schemas.microsoft.com/office/drawing/2014/main" id="{81F0F9B6-52A6-88E3-6AC3-7142DF5CD2B6}"/>
              </a:ext>
            </a:extLst>
          </p:cNvPr>
          <p:cNvPicPr>
            <a:picLocks noChangeAspect="1"/>
          </p:cNvPicPr>
          <p:nvPr/>
        </p:nvPicPr>
        <p:blipFill>
          <a:blip r:embed="rId5"/>
          <a:stretch>
            <a:fillRect/>
          </a:stretch>
        </p:blipFill>
        <p:spPr>
          <a:xfrm>
            <a:off x="7813879" y="819063"/>
            <a:ext cx="192850" cy="220779"/>
          </a:xfrm>
          <a:prstGeom prst="rect">
            <a:avLst/>
          </a:prstGeom>
          <a:solidFill>
            <a:srgbClr val="E6F9FE"/>
          </a:solidFill>
          <a:ln>
            <a:noFill/>
          </a:ln>
        </p:spPr>
      </p:pic>
      <p:sp>
        <p:nvSpPr>
          <p:cNvPr id="454" name="Rectangle 453">
            <a:extLst>
              <a:ext uri="{FF2B5EF4-FFF2-40B4-BE49-F238E27FC236}">
                <a16:creationId xmlns:a16="http://schemas.microsoft.com/office/drawing/2014/main" id="{D73EC38A-90F1-1F01-B428-22EF944047C1}"/>
              </a:ext>
            </a:extLst>
          </p:cNvPr>
          <p:cNvSpPr/>
          <p:nvPr/>
        </p:nvSpPr>
        <p:spPr>
          <a:xfrm>
            <a:off x="99544" y="654177"/>
            <a:ext cx="537096" cy="55055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00" dirty="0">
                <a:solidFill>
                  <a:schemeClr val="accent1"/>
                </a:solidFill>
              </a:rPr>
              <a:t>Purpose</a:t>
            </a:r>
          </a:p>
        </p:txBody>
      </p:sp>
      <p:cxnSp>
        <p:nvCxnSpPr>
          <p:cNvPr id="455" name="Straight Arrow Connector 454">
            <a:extLst>
              <a:ext uri="{FF2B5EF4-FFF2-40B4-BE49-F238E27FC236}">
                <a16:creationId xmlns:a16="http://schemas.microsoft.com/office/drawing/2014/main" id="{EF834076-D6D5-E9B4-B65F-A914A9913514}"/>
              </a:ext>
            </a:extLst>
          </p:cNvPr>
          <p:cNvCxnSpPr>
            <a:cxnSpLocks/>
          </p:cNvCxnSpPr>
          <p:nvPr/>
        </p:nvCxnSpPr>
        <p:spPr>
          <a:xfrm flipV="1">
            <a:off x="636640" y="927268"/>
            <a:ext cx="147338" cy="1"/>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56" name="Oval 455">
            <a:extLst>
              <a:ext uri="{FF2B5EF4-FFF2-40B4-BE49-F238E27FC236}">
                <a16:creationId xmlns:a16="http://schemas.microsoft.com/office/drawing/2014/main" id="{E49FE8C9-22B1-9BA5-EE3C-640189FAD876}"/>
              </a:ext>
            </a:extLst>
          </p:cNvPr>
          <p:cNvSpPr/>
          <p:nvPr/>
        </p:nvSpPr>
        <p:spPr>
          <a:xfrm>
            <a:off x="965990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latin typeface="+mj-lt"/>
            </a:endParaRPr>
          </a:p>
        </p:txBody>
      </p:sp>
      <p:pic>
        <p:nvPicPr>
          <p:cNvPr id="457" name="Picture 456">
            <a:extLst>
              <a:ext uri="{FF2B5EF4-FFF2-40B4-BE49-F238E27FC236}">
                <a16:creationId xmlns:a16="http://schemas.microsoft.com/office/drawing/2014/main" id="{17FE0CEB-8E4C-6DB6-2F35-649FD30AC0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4341" y="836960"/>
            <a:ext cx="184720" cy="184985"/>
          </a:xfrm>
          <a:prstGeom prst="rect">
            <a:avLst/>
          </a:prstGeom>
          <a:solidFill>
            <a:srgbClr val="E6F9FE"/>
          </a:solidFill>
          <a:ln>
            <a:noFill/>
          </a:ln>
        </p:spPr>
      </p:pic>
      <p:sp>
        <p:nvSpPr>
          <p:cNvPr id="452" name="TextBox 451">
            <a:extLst>
              <a:ext uri="{FF2B5EF4-FFF2-40B4-BE49-F238E27FC236}">
                <a16:creationId xmlns:a16="http://schemas.microsoft.com/office/drawing/2014/main" id="{04B1D1EE-5BFA-180E-F2F9-266604C7A654}"/>
              </a:ext>
            </a:extLst>
          </p:cNvPr>
          <p:cNvSpPr txBox="1"/>
          <p:nvPr/>
        </p:nvSpPr>
        <p:spPr>
          <a:xfrm>
            <a:off x="258765" y="1608065"/>
            <a:ext cx="6088578" cy="2800767"/>
          </a:xfrm>
          <a:prstGeom prst="rect">
            <a:avLst/>
          </a:prstGeom>
          <a:solidFill>
            <a:schemeClr val="accent4">
              <a:lumMod val="20000"/>
              <a:lumOff val="80000"/>
            </a:schemeClr>
          </a:solidFill>
        </p:spPr>
        <p:txBody>
          <a:bodyPr wrap="square" rtlCol="0" anchor="ctr">
            <a:spAutoFit/>
          </a:bodyPr>
          <a:lstStyle/>
          <a:p>
            <a:r>
              <a:rPr lang="en-AU" sz="1600" b="1" dirty="0"/>
              <a:t>Two forms of business architecture – Tactical biz arch</a:t>
            </a:r>
          </a:p>
          <a:p>
            <a:r>
              <a:rPr lang="en-AU" sz="1600" dirty="0"/>
              <a:t>Many descriptions of business architecture, focus on project implementation and IT solution development (i.e.: TOGAF and many parts of the BizBoK).</a:t>
            </a:r>
          </a:p>
          <a:p>
            <a:r>
              <a:rPr lang="en-AU" sz="1600" dirty="0"/>
              <a:t>These descriptions of business architecture are designed around reacting to an identified business need.</a:t>
            </a:r>
          </a:p>
          <a:p>
            <a:r>
              <a:rPr lang="en-AU" sz="1600" dirty="0"/>
              <a:t>If we use Gate Review Model language, we can identify these descriptions of business architecture as focused post-gate zero – after a particular project has been identified.</a:t>
            </a:r>
          </a:p>
          <a:p>
            <a:r>
              <a:rPr lang="en-AU" sz="1600" dirty="0"/>
              <a:t>This is a focus on tactical responses rather than strategic direction-setting, so we’ll call this Tactical Business Architecture.</a:t>
            </a:r>
          </a:p>
        </p:txBody>
      </p:sp>
      <p:sp>
        <p:nvSpPr>
          <p:cNvPr id="11" name="Parallelogram 10">
            <a:extLst>
              <a:ext uri="{FF2B5EF4-FFF2-40B4-BE49-F238E27FC236}">
                <a16:creationId xmlns:a16="http://schemas.microsoft.com/office/drawing/2014/main" id="{B8CCB5F5-F3C8-1586-585B-1924A66431A3}"/>
              </a:ext>
            </a:extLst>
          </p:cNvPr>
          <p:cNvSpPr/>
          <p:nvPr/>
        </p:nvSpPr>
        <p:spPr>
          <a:xfrm>
            <a:off x="5542360" y="5336209"/>
            <a:ext cx="6649640" cy="358773"/>
          </a:xfrm>
          <a:prstGeom prst="parallelogram">
            <a:avLst>
              <a:gd name="adj" fmla="val 272993"/>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200" b="1" dirty="0">
              <a:solidFill>
                <a:schemeClr val="accent1"/>
              </a:solidFill>
            </a:endParaRPr>
          </a:p>
        </p:txBody>
      </p:sp>
      <p:sp>
        <p:nvSpPr>
          <p:cNvPr id="13" name="Parallelogram 12">
            <a:extLst>
              <a:ext uri="{FF2B5EF4-FFF2-40B4-BE49-F238E27FC236}">
                <a16:creationId xmlns:a16="http://schemas.microsoft.com/office/drawing/2014/main" id="{81C9EE08-BE96-F7E7-B2EA-E81D8E4DF94D}"/>
              </a:ext>
            </a:extLst>
          </p:cNvPr>
          <p:cNvSpPr/>
          <p:nvPr/>
        </p:nvSpPr>
        <p:spPr>
          <a:xfrm>
            <a:off x="1018047" y="5334597"/>
            <a:ext cx="5608639" cy="361996"/>
          </a:xfrm>
          <a:prstGeom prst="parallelogram">
            <a:avLst>
              <a:gd name="adj" fmla="val 298656"/>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200" b="1" dirty="0">
              <a:solidFill>
                <a:schemeClr val="bg1"/>
              </a:solidFill>
            </a:endParaRPr>
          </a:p>
        </p:txBody>
      </p:sp>
      <p:sp>
        <p:nvSpPr>
          <p:cNvPr id="16" name="Parallelogram 15">
            <a:extLst>
              <a:ext uri="{FF2B5EF4-FFF2-40B4-BE49-F238E27FC236}">
                <a16:creationId xmlns:a16="http://schemas.microsoft.com/office/drawing/2014/main" id="{9864A8F1-E0E7-EF29-0E3D-FCCD864322D1}"/>
              </a:ext>
            </a:extLst>
          </p:cNvPr>
          <p:cNvSpPr/>
          <p:nvPr/>
        </p:nvSpPr>
        <p:spPr>
          <a:xfrm>
            <a:off x="5542360" y="5334440"/>
            <a:ext cx="6649640" cy="358773"/>
          </a:xfrm>
          <a:prstGeom prst="parallelogram">
            <a:avLst>
              <a:gd name="adj" fmla="val 272993"/>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200" b="1" dirty="0">
                <a:solidFill>
                  <a:schemeClr val="bg1"/>
                </a:solidFill>
              </a:rPr>
              <a:t>Tactical business architecture</a:t>
            </a:r>
          </a:p>
        </p:txBody>
      </p:sp>
      <p:sp>
        <p:nvSpPr>
          <p:cNvPr id="14" name="Rectangle 13">
            <a:extLst>
              <a:ext uri="{FF2B5EF4-FFF2-40B4-BE49-F238E27FC236}">
                <a16:creationId xmlns:a16="http://schemas.microsoft.com/office/drawing/2014/main" id="{3528D59A-F18E-20B4-D626-E230C7659CF9}"/>
              </a:ext>
            </a:extLst>
          </p:cNvPr>
          <p:cNvSpPr/>
          <p:nvPr/>
        </p:nvSpPr>
        <p:spPr>
          <a:xfrm>
            <a:off x="11196831" y="5308428"/>
            <a:ext cx="995168" cy="4143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7" name="TextBox 16">
            <a:extLst>
              <a:ext uri="{FF2B5EF4-FFF2-40B4-BE49-F238E27FC236}">
                <a16:creationId xmlns:a16="http://schemas.microsoft.com/office/drawing/2014/main" id="{D17D7FCF-C2CA-9F1A-0FF6-0DFD48F9A405}"/>
              </a:ext>
            </a:extLst>
          </p:cNvPr>
          <p:cNvSpPr txBox="1"/>
          <p:nvPr/>
        </p:nvSpPr>
        <p:spPr>
          <a:xfrm>
            <a:off x="0" y="0"/>
            <a:ext cx="12191999" cy="461665"/>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r>
              <a:rPr lang="en-AU" dirty="0"/>
              <a:t>The wider project lifecycle, and two types of business architecture</a:t>
            </a:r>
          </a:p>
        </p:txBody>
      </p:sp>
      <p:sp>
        <p:nvSpPr>
          <p:cNvPr id="15" name="Diamond 14">
            <a:extLst>
              <a:ext uri="{FF2B5EF4-FFF2-40B4-BE49-F238E27FC236}">
                <a16:creationId xmlns:a16="http://schemas.microsoft.com/office/drawing/2014/main" id="{D7DEA448-2B98-FF4F-E6F9-68EBC587373E}"/>
              </a:ext>
            </a:extLst>
          </p:cNvPr>
          <p:cNvSpPr/>
          <p:nvPr/>
        </p:nvSpPr>
        <p:spPr>
          <a:xfrm>
            <a:off x="1073682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Five Benefits </a:t>
            </a:r>
            <a:r>
              <a:rPr lang="en-AU" sz="700" dirty="0">
                <a:solidFill>
                  <a:srgbClr val="FFFFD1"/>
                </a:solidFill>
              </a:rPr>
              <a:t>Realisation</a:t>
            </a:r>
          </a:p>
        </p:txBody>
      </p:sp>
    </p:spTree>
    <p:extLst>
      <p:ext uri="{BB962C8B-B14F-4D97-AF65-F5344CB8AC3E}">
        <p14:creationId xmlns:p14="http://schemas.microsoft.com/office/powerpoint/2010/main" val="1503193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46F-71B1-3AE6-D47B-5E847E45E9DC}"/>
            </a:ext>
          </a:extLst>
        </p:cNvPr>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D495F703-89ED-C164-67C8-428230FAE754}"/>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sp>
        <p:nvSpPr>
          <p:cNvPr id="465" name="Rectangle 464">
            <a:extLst>
              <a:ext uri="{FF2B5EF4-FFF2-40B4-BE49-F238E27FC236}">
                <a16:creationId xmlns:a16="http://schemas.microsoft.com/office/drawing/2014/main" id="{B1BD34B8-E005-A78C-7C4F-C2EAB7A4C9D1}"/>
              </a:ext>
            </a:extLst>
          </p:cNvPr>
          <p:cNvSpPr/>
          <p:nvPr/>
        </p:nvSpPr>
        <p:spPr>
          <a:xfrm>
            <a:off x="2090846" y="975214"/>
            <a:ext cx="3426449" cy="542278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467" name="Straight Connector 466">
            <a:extLst>
              <a:ext uri="{FF2B5EF4-FFF2-40B4-BE49-F238E27FC236}">
                <a16:creationId xmlns:a16="http://schemas.microsoft.com/office/drawing/2014/main" id="{4BD485DB-E60E-6D39-8C21-9B8B5C92CB3C}"/>
              </a:ext>
            </a:extLst>
          </p:cNvPr>
          <p:cNvCxnSpPr>
            <a:cxnSpLocks/>
          </p:cNvCxnSpPr>
          <p:nvPr/>
        </p:nvCxnSpPr>
        <p:spPr>
          <a:xfrm flipH="1" flipV="1">
            <a:off x="1892585" y="920028"/>
            <a:ext cx="8875007" cy="188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Slide Number Placeholder 2">
            <a:extLst>
              <a:ext uri="{FF2B5EF4-FFF2-40B4-BE49-F238E27FC236}">
                <a16:creationId xmlns:a16="http://schemas.microsoft.com/office/drawing/2014/main" id="{43A164EE-F5DD-C85E-5EC4-C0FC0ED3D94E}"/>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9</a:t>
            </a:fld>
            <a:endParaRPr lang="en-AU" dirty="0"/>
          </a:p>
        </p:txBody>
      </p:sp>
      <p:cxnSp>
        <p:nvCxnSpPr>
          <p:cNvPr id="2" name="Straight Connector 1">
            <a:extLst>
              <a:ext uri="{FF2B5EF4-FFF2-40B4-BE49-F238E27FC236}">
                <a16:creationId xmlns:a16="http://schemas.microsoft.com/office/drawing/2014/main" id="{584BB320-8428-AD96-9553-DDDF6D7B263E}"/>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D6FB98-60B2-DD08-045F-7C91CAFE20C3}"/>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FC0A689-A2A6-3E52-01D9-443AE4E2338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BCC056C-B443-7BF9-165E-D826346B7F49}"/>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9388FD9-4A9A-2AC2-BB47-758272CDB6CC}"/>
              </a:ext>
            </a:extLst>
          </p:cNvPr>
          <p:cNvCxnSpPr>
            <a:cxnSpLocks/>
          </p:cNvCxnSpPr>
          <p:nvPr/>
        </p:nvCxnSpPr>
        <p:spPr>
          <a:xfrm flipV="1">
            <a:off x="5510172" y="667631"/>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0CF1EB-ED0A-0447-DF4A-2734DA5AAA9F}"/>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41016D4-768A-7AA7-9F95-609D9FB69726}"/>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DB7555-4281-E719-E098-0262AFD267A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4B989B6-9B53-3481-C7E4-D8C87478B705}"/>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9" name="Diamond 158">
            <a:extLst>
              <a:ext uri="{FF2B5EF4-FFF2-40B4-BE49-F238E27FC236}">
                <a16:creationId xmlns:a16="http://schemas.microsoft.com/office/drawing/2014/main" id="{FA6F3CF2-A618-FC88-995C-E4A78731FA0D}"/>
              </a:ext>
            </a:extLst>
          </p:cNvPr>
          <p:cNvSpPr/>
          <p:nvPr/>
        </p:nvSpPr>
        <p:spPr>
          <a:xfrm>
            <a:off x="1650893" y="3524229"/>
            <a:ext cx="882870" cy="880549"/>
          </a:xfrm>
          <a:prstGeom prst="diamond">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AU" sz="800" dirty="0"/>
              <a:t>Strategy release</a:t>
            </a:r>
          </a:p>
        </p:txBody>
      </p:sp>
      <p:sp>
        <p:nvSpPr>
          <p:cNvPr id="21" name="Rounded Rectangle 165">
            <a:extLst>
              <a:ext uri="{FF2B5EF4-FFF2-40B4-BE49-F238E27FC236}">
                <a16:creationId xmlns:a16="http://schemas.microsoft.com/office/drawing/2014/main" id="{4134F2F1-84C1-B85C-0E55-AC5992ED5B11}"/>
              </a:ext>
            </a:extLst>
          </p:cNvPr>
          <p:cNvSpPr/>
          <p:nvPr/>
        </p:nvSpPr>
        <p:spPr>
          <a:xfrm>
            <a:off x="783978" y="650752"/>
            <a:ext cx="127764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STRATEGY DEVELOPMENT</a:t>
            </a:r>
            <a:endParaRPr lang="en-AU" sz="1050" dirty="0">
              <a:solidFill>
                <a:schemeClr val="accent1"/>
              </a:solidFill>
            </a:endParaRPr>
          </a:p>
        </p:txBody>
      </p:sp>
      <p:sp>
        <p:nvSpPr>
          <p:cNvPr id="22" name="Oval 21">
            <a:extLst>
              <a:ext uri="{FF2B5EF4-FFF2-40B4-BE49-F238E27FC236}">
                <a16:creationId xmlns:a16="http://schemas.microsoft.com/office/drawing/2014/main" id="{7BFED27B-4125-B81A-5144-FE6CBC859E38}"/>
              </a:ext>
            </a:extLst>
          </p:cNvPr>
          <p:cNvSpPr/>
          <p:nvPr/>
        </p:nvSpPr>
        <p:spPr>
          <a:xfrm>
            <a:off x="1733824" y="767452"/>
            <a:ext cx="311778"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23" name="object 10">
            <a:extLst>
              <a:ext uri="{FF2B5EF4-FFF2-40B4-BE49-F238E27FC236}">
                <a16:creationId xmlns:a16="http://schemas.microsoft.com/office/drawing/2014/main" id="{87ABD8B3-A2E4-F84C-A67F-0BA8BCDBF70F}"/>
              </a:ext>
            </a:extLst>
          </p:cNvPr>
          <p:cNvPicPr/>
          <p:nvPr/>
        </p:nvPicPr>
        <p:blipFill>
          <a:blip r:embed="rId2" cstate="print">
            <a:duotone>
              <a:prstClr val="black"/>
              <a:schemeClr val="accent5">
                <a:tint val="45000"/>
                <a:satMod val="400000"/>
              </a:schemeClr>
            </a:duotone>
          </a:blip>
          <a:stretch>
            <a:fillRect/>
          </a:stretch>
        </p:blipFill>
        <p:spPr>
          <a:xfrm>
            <a:off x="1799477" y="833266"/>
            <a:ext cx="181847" cy="192372"/>
          </a:xfrm>
          <a:prstGeom prst="rect">
            <a:avLst/>
          </a:prstGeom>
          <a:solidFill>
            <a:srgbClr val="E6F9FE"/>
          </a:solidFill>
          <a:ln>
            <a:noFill/>
          </a:ln>
        </p:spPr>
      </p:pic>
      <p:sp>
        <p:nvSpPr>
          <p:cNvPr id="24" name="Rounded Rectangle 158">
            <a:extLst>
              <a:ext uri="{FF2B5EF4-FFF2-40B4-BE49-F238E27FC236}">
                <a16:creationId xmlns:a16="http://schemas.microsoft.com/office/drawing/2014/main" id="{A03C54F6-AE7A-D3DD-6EAA-3C6376999E01}"/>
              </a:ext>
            </a:extLst>
          </p:cNvPr>
          <p:cNvSpPr/>
          <p:nvPr/>
        </p:nvSpPr>
        <p:spPr>
          <a:xfrm>
            <a:off x="2114750" y="650752"/>
            <a:ext cx="3327191"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ORGANISATIONAL DESIGN </a:t>
            </a:r>
          </a:p>
        </p:txBody>
      </p:sp>
      <p:sp>
        <p:nvSpPr>
          <p:cNvPr id="25" name="Oval 24">
            <a:extLst>
              <a:ext uri="{FF2B5EF4-FFF2-40B4-BE49-F238E27FC236}">
                <a16:creationId xmlns:a16="http://schemas.microsoft.com/office/drawing/2014/main" id="{D0FD7DDC-5B1C-56C1-85C4-DED6EA7B36F3}"/>
              </a:ext>
            </a:extLst>
          </p:cNvPr>
          <p:cNvSpPr/>
          <p:nvPr/>
        </p:nvSpPr>
        <p:spPr>
          <a:xfrm>
            <a:off x="4549426" y="767452"/>
            <a:ext cx="329791"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27" name="object 41">
            <a:extLst>
              <a:ext uri="{FF2B5EF4-FFF2-40B4-BE49-F238E27FC236}">
                <a16:creationId xmlns:a16="http://schemas.microsoft.com/office/drawing/2014/main" id="{4705F17E-8C07-F7F0-62F1-6E860554BDA1}"/>
              </a:ext>
            </a:extLst>
          </p:cNvPr>
          <p:cNvPicPr/>
          <p:nvPr/>
        </p:nvPicPr>
        <p:blipFill>
          <a:blip r:embed="rId3" cstate="print">
            <a:duotone>
              <a:prstClr val="black"/>
              <a:schemeClr val="accent1">
                <a:tint val="45000"/>
                <a:satMod val="400000"/>
              </a:schemeClr>
            </a:duotone>
          </a:blip>
          <a:stretch>
            <a:fillRect/>
          </a:stretch>
        </p:blipFill>
        <p:spPr>
          <a:xfrm>
            <a:off x="4621950" y="827920"/>
            <a:ext cx="179030" cy="203064"/>
          </a:xfrm>
          <a:prstGeom prst="rect">
            <a:avLst/>
          </a:prstGeom>
          <a:solidFill>
            <a:srgbClr val="E6F9FE"/>
          </a:solidFill>
          <a:ln>
            <a:noFill/>
          </a:ln>
        </p:spPr>
      </p:pic>
      <p:sp>
        <p:nvSpPr>
          <p:cNvPr id="28" name="Rounded Rectangle 160">
            <a:extLst>
              <a:ext uri="{FF2B5EF4-FFF2-40B4-BE49-F238E27FC236}">
                <a16:creationId xmlns:a16="http://schemas.microsoft.com/office/drawing/2014/main" id="{AB802674-0375-3ADA-A11C-2FEE3007C118}"/>
              </a:ext>
            </a:extLst>
          </p:cNvPr>
          <p:cNvSpPr/>
          <p:nvPr/>
        </p:nvSpPr>
        <p:spPr>
          <a:xfrm>
            <a:off x="5561764" y="650752"/>
            <a:ext cx="3318646"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PROJECT DESIGN</a:t>
            </a:r>
          </a:p>
        </p:txBody>
      </p:sp>
      <p:sp>
        <p:nvSpPr>
          <p:cNvPr id="29" name="Oval 28">
            <a:extLst>
              <a:ext uri="{FF2B5EF4-FFF2-40B4-BE49-F238E27FC236}">
                <a16:creationId xmlns:a16="http://schemas.microsoft.com/office/drawing/2014/main" id="{DD0DBAFD-3846-1DB9-6C88-DA975AF44A74}"/>
              </a:ext>
            </a:extLst>
          </p:cNvPr>
          <p:cNvSpPr/>
          <p:nvPr/>
        </p:nvSpPr>
        <p:spPr>
          <a:xfrm>
            <a:off x="7758009" y="767452"/>
            <a:ext cx="316366"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sp>
        <p:nvSpPr>
          <p:cNvPr id="30" name="Rounded Rectangle 163">
            <a:extLst>
              <a:ext uri="{FF2B5EF4-FFF2-40B4-BE49-F238E27FC236}">
                <a16:creationId xmlns:a16="http://schemas.microsoft.com/office/drawing/2014/main" id="{ECA69622-8BE8-F109-68E0-0B7F25A7F74D}"/>
              </a:ext>
            </a:extLst>
          </p:cNvPr>
          <p:cNvSpPr/>
          <p:nvPr/>
        </p:nvSpPr>
        <p:spPr>
          <a:xfrm>
            <a:off x="10073029" y="650752"/>
            <a:ext cx="2084682" cy="557401"/>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OPERATIONS &amp; </a:t>
            </a:r>
            <a:br>
              <a:rPr lang="en-AU" sz="1050" b="1" dirty="0">
                <a:solidFill>
                  <a:schemeClr val="accent1"/>
                </a:solidFill>
              </a:rPr>
            </a:br>
            <a:r>
              <a:rPr lang="en-AU" sz="1050" b="1" dirty="0">
                <a:solidFill>
                  <a:schemeClr val="accent1"/>
                </a:solidFill>
              </a:rPr>
              <a:t>SUSTAINMENT</a:t>
            </a:r>
            <a:endParaRPr lang="en-US" sz="1050" dirty="0">
              <a:solidFill>
                <a:schemeClr val="accent1"/>
              </a:solidFill>
              <a:ea typeface="Roboto"/>
              <a:cs typeface="Roboto"/>
            </a:endParaRPr>
          </a:p>
        </p:txBody>
      </p:sp>
      <p:sp>
        <p:nvSpPr>
          <p:cNvPr id="31" name="Oval 30">
            <a:extLst>
              <a:ext uri="{FF2B5EF4-FFF2-40B4-BE49-F238E27FC236}">
                <a16:creationId xmlns:a16="http://schemas.microsoft.com/office/drawing/2014/main" id="{33219A8E-B5FB-BC82-A16D-8C0748142B1A}"/>
              </a:ext>
            </a:extLst>
          </p:cNvPr>
          <p:cNvSpPr/>
          <p:nvPr/>
        </p:nvSpPr>
        <p:spPr>
          <a:xfrm>
            <a:off x="1174882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32" name="Picture 31">
            <a:extLst>
              <a:ext uri="{FF2B5EF4-FFF2-40B4-BE49-F238E27FC236}">
                <a16:creationId xmlns:a16="http://schemas.microsoft.com/office/drawing/2014/main" id="{1A92AC0D-D22C-CAEE-0250-AD510D1CD6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22207" y="844619"/>
            <a:ext cx="169423" cy="169667"/>
          </a:xfrm>
          <a:prstGeom prst="rect">
            <a:avLst/>
          </a:prstGeom>
          <a:solidFill>
            <a:srgbClr val="E6F9FE"/>
          </a:solidFill>
          <a:ln>
            <a:noFill/>
          </a:ln>
        </p:spPr>
      </p:pic>
      <p:sp>
        <p:nvSpPr>
          <p:cNvPr id="33" name="Rounded Rectangle 159">
            <a:extLst>
              <a:ext uri="{FF2B5EF4-FFF2-40B4-BE49-F238E27FC236}">
                <a16:creationId xmlns:a16="http://schemas.microsoft.com/office/drawing/2014/main" id="{79ED468D-D9A0-873D-A564-2042BFE7B9F0}"/>
              </a:ext>
            </a:extLst>
          </p:cNvPr>
          <p:cNvSpPr/>
          <p:nvPr/>
        </p:nvSpPr>
        <p:spPr>
          <a:xfrm>
            <a:off x="8932437" y="650752"/>
            <a:ext cx="107615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PROJECT DELIVERY</a:t>
            </a:r>
          </a:p>
        </p:txBody>
      </p:sp>
      <p:pic>
        <p:nvPicPr>
          <p:cNvPr id="35" name="Picture 34">
            <a:extLst>
              <a:ext uri="{FF2B5EF4-FFF2-40B4-BE49-F238E27FC236}">
                <a16:creationId xmlns:a16="http://schemas.microsoft.com/office/drawing/2014/main" id="{DD43575C-AB93-12E9-516E-DC18C2180777}"/>
              </a:ext>
            </a:extLst>
          </p:cNvPr>
          <p:cNvPicPr>
            <a:picLocks noChangeAspect="1"/>
          </p:cNvPicPr>
          <p:nvPr/>
        </p:nvPicPr>
        <p:blipFill>
          <a:blip r:embed="rId5"/>
          <a:stretch>
            <a:fillRect/>
          </a:stretch>
        </p:blipFill>
        <p:spPr>
          <a:xfrm>
            <a:off x="7813879" y="819063"/>
            <a:ext cx="192850" cy="220779"/>
          </a:xfrm>
          <a:prstGeom prst="rect">
            <a:avLst/>
          </a:prstGeom>
          <a:solidFill>
            <a:srgbClr val="E6F9FE"/>
          </a:solidFill>
          <a:ln>
            <a:noFill/>
          </a:ln>
        </p:spPr>
      </p:pic>
      <p:sp>
        <p:nvSpPr>
          <p:cNvPr id="42" name="Parallelogram 41">
            <a:extLst>
              <a:ext uri="{FF2B5EF4-FFF2-40B4-BE49-F238E27FC236}">
                <a16:creationId xmlns:a16="http://schemas.microsoft.com/office/drawing/2014/main" id="{BD90D092-DD52-4180-592A-8E209D2A23D0}"/>
              </a:ext>
            </a:extLst>
          </p:cNvPr>
          <p:cNvSpPr/>
          <p:nvPr/>
        </p:nvSpPr>
        <p:spPr>
          <a:xfrm>
            <a:off x="5542360" y="5321634"/>
            <a:ext cx="6649640" cy="358773"/>
          </a:xfrm>
          <a:prstGeom prst="parallelogram">
            <a:avLst>
              <a:gd name="adj" fmla="val 272993"/>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200" b="1" dirty="0">
                <a:solidFill>
                  <a:schemeClr val="bg1"/>
                </a:solidFill>
              </a:rPr>
              <a:t>Tactical business architecture</a:t>
            </a:r>
          </a:p>
        </p:txBody>
      </p:sp>
      <p:sp>
        <p:nvSpPr>
          <p:cNvPr id="44" name="Parallelogram 43">
            <a:extLst>
              <a:ext uri="{FF2B5EF4-FFF2-40B4-BE49-F238E27FC236}">
                <a16:creationId xmlns:a16="http://schemas.microsoft.com/office/drawing/2014/main" id="{9F2BD703-57DF-D0F0-751C-7DB18E7A3930}"/>
              </a:ext>
            </a:extLst>
          </p:cNvPr>
          <p:cNvSpPr/>
          <p:nvPr/>
        </p:nvSpPr>
        <p:spPr>
          <a:xfrm>
            <a:off x="1018047" y="5320022"/>
            <a:ext cx="5608639" cy="361996"/>
          </a:xfrm>
          <a:prstGeom prst="parallelogram">
            <a:avLst>
              <a:gd name="adj" fmla="val 298656"/>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200" b="1" dirty="0">
                <a:solidFill>
                  <a:schemeClr val="bg1"/>
                </a:solidFill>
              </a:rPr>
              <a:t>Strategic business architecture</a:t>
            </a:r>
          </a:p>
        </p:txBody>
      </p:sp>
      <p:sp>
        <p:nvSpPr>
          <p:cNvPr id="47" name="Rectangle 46">
            <a:extLst>
              <a:ext uri="{FF2B5EF4-FFF2-40B4-BE49-F238E27FC236}">
                <a16:creationId xmlns:a16="http://schemas.microsoft.com/office/drawing/2014/main" id="{87DD5603-AE9B-A648-1CBE-CEC17A8D21F4}"/>
              </a:ext>
            </a:extLst>
          </p:cNvPr>
          <p:cNvSpPr/>
          <p:nvPr/>
        </p:nvSpPr>
        <p:spPr>
          <a:xfrm>
            <a:off x="11196831" y="5266072"/>
            <a:ext cx="995168" cy="4143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48" name="Rectangle 47">
            <a:extLst>
              <a:ext uri="{FF2B5EF4-FFF2-40B4-BE49-F238E27FC236}">
                <a16:creationId xmlns:a16="http://schemas.microsoft.com/office/drawing/2014/main" id="{3399BEC1-201F-0032-CED3-6C050C0E5116}"/>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9" name="Rectangle 48">
            <a:extLst>
              <a:ext uri="{FF2B5EF4-FFF2-40B4-BE49-F238E27FC236}">
                <a16:creationId xmlns:a16="http://schemas.microsoft.com/office/drawing/2014/main" id="{8FDB2EA4-31CD-E105-4089-E9DE1F7F80B2}"/>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50" name="Rectangle 49">
            <a:extLst>
              <a:ext uri="{FF2B5EF4-FFF2-40B4-BE49-F238E27FC236}">
                <a16:creationId xmlns:a16="http://schemas.microsoft.com/office/drawing/2014/main" id="{B2046E85-4E9D-954A-D933-A9287CC156CE}"/>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51" name="Rectangle 50">
            <a:extLst>
              <a:ext uri="{FF2B5EF4-FFF2-40B4-BE49-F238E27FC236}">
                <a16:creationId xmlns:a16="http://schemas.microsoft.com/office/drawing/2014/main" id="{4F72DD13-CB25-3F1C-6E0F-BE6C70157BAF}"/>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52" name="Diamond 51">
            <a:extLst>
              <a:ext uri="{FF2B5EF4-FFF2-40B4-BE49-F238E27FC236}">
                <a16:creationId xmlns:a16="http://schemas.microsoft.com/office/drawing/2014/main" id="{A79F0E4F-29C0-FE41-67ED-40AC06CEDB3B}"/>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54" name="Rectangle 53">
            <a:extLst>
              <a:ext uri="{FF2B5EF4-FFF2-40B4-BE49-F238E27FC236}">
                <a16:creationId xmlns:a16="http://schemas.microsoft.com/office/drawing/2014/main" id="{461E73D5-58F8-E7F7-A209-BD94BD4A0C13}"/>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56" name="Straight Arrow Connector 55">
            <a:extLst>
              <a:ext uri="{FF2B5EF4-FFF2-40B4-BE49-F238E27FC236}">
                <a16:creationId xmlns:a16="http://schemas.microsoft.com/office/drawing/2014/main" id="{9D77B3A0-8DC7-1724-CB0B-EC372D3D4B73}"/>
              </a:ext>
            </a:extLst>
          </p:cNvPr>
          <p:cNvCxnSpPr>
            <a:cxnSpLocks/>
            <a:stCxn id="54" idx="0"/>
            <a:endCxn id="52"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674D3-9CF4-44CA-329D-4B69435176A7}"/>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306DD6A-F938-3B7E-00D5-D0D0DC58174C}"/>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3E593A9-6A48-CB0C-B57F-4C2B6F3D84AE}"/>
              </a:ext>
            </a:extLst>
          </p:cNvPr>
          <p:cNvCxnSpPr>
            <a:cxnSpLocks/>
          </p:cNvCxnSpPr>
          <p:nvPr/>
        </p:nvCxnSpPr>
        <p:spPr>
          <a:xfrm>
            <a:off x="9127925" y="2001748"/>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9" name="TextBox 28">
            <a:extLst>
              <a:ext uri="{FF2B5EF4-FFF2-40B4-BE49-F238E27FC236}">
                <a16:creationId xmlns:a16="http://schemas.microsoft.com/office/drawing/2014/main" id="{61466BBB-C298-C3E1-BE8F-2565AEE547E2}"/>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458" name="Rectangle 457">
            <a:extLst>
              <a:ext uri="{FF2B5EF4-FFF2-40B4-BE49-F238E27FC236}">
                <a16:creationId xmlns:a16="http://schemas.microsoft.com/office/drawing/2014/main" id="{B75C4355-A5C9-617F-F2E0-623772E37D2E}"/>
              </a:ext>
            </a:extLst>
          </p:cNvPr>
          <p:cNvSpPr/>
          <p:nvPr/>
        </p:nvSpPr>
        <p:spPr>
          <a:xfrm>
            <a:off x="99544" y="654177"/>
            <a:ext cx="537096" cy="55055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00" dirty="0">
                <a:solidFill>
                  <a:schemeClr val="accent1"/>
                </a:solidFill>
              </a:rPr>
              <a:t>Purpose</a:t>
            </a:r>
          </a:p>
        </p:txBody>
      </p:sp>
      <p:cxnSp>
        <p:nvCxnSpPr>
          <p:cNvPr id="459" name="Straight Arrow Connector 458">
            <a:extLst>
              <a:ext uri="{FF2B5EF4-FFF2-40B4-BE49-F238E27FC236}">
                <a16:creationId xmlns:a16="http://schemas.microsoft.com/office/drawing/2014/main" id="{BEE45A92-5128-2933-AFA3-D27D7A65FE7E}"/>
              </a:ext>
            </a:extLst>
          </p:cNvPr>
          <p:cNvCxnSpPr>
            <a:cxnSpLocks/>
          </p:cNvCxnSpPr>
          <p:nvPr/>
        </p:nvCxnSpPr>
        <p:spPr>
          <a:xfrm flipV="1">
            <a:off x="636640" y="927268"/>
            <a:ext cx="147338" cy="1"/>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A8D169EF-CD82-6214-2D83-5708DB1E049F}"/>
              </a:ext>
            </a:extLst>
          </p:cNvPr>
          <p:cNvSpPr/>
          <p:nvPr/>
        </p:nvSpPr>
        <p:spPr>
          <a:xfrm>
            <a:off x="965990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latin typeface="+mj-lt"/>
            </a:endParaRPr>
          </a:p>
        </p:txBody>
      </p:sp>
      <p:pic>
        <p:nvPicPr>
          <p:cNvPr id="34" name="Picture 33">
            <a:extLst>
              <a:ext uri="{FF2B5EF4-FFF2-40B4-BE49-F238E27FC236}">
                <a16:creationId xmlns:a16="http://schemas.microsoft.com/office/drawing/2014/main" id="{B46D32F8-35C5-47D0-91A2-44DB239D73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4341" y="836960"/>
            <a:ext cx="184720" cy="184985"/>
          </a:xfrm>
          <a:prstGeom prst="rect">
            <a:avLst/>
          </a:prstGeom>
          <a:solidFill>
            <a:srgbClr val="E6F9FE"/>
          </a:solidFill>
          <a:ln>
            <a:noFill/>
          </a:ln>
        </p:spPr>
      </p:pic>
      <p:sp>
        <p:nvSpPr>
          <p:cNvPr id="12" name="Rectangle 11">
            <a:extLst>
              <a:ext uri="{FF2B5EF4-FFF2-40B4-BE49-F238E27FC236}">
                <a16:creationId xmlns:a16="http://schemas.microsoft.com/office/drawing/2014/main" id="{4BC591AD-3A41-E471-FD7D-E3B35FA60266}"/>
              </a:ext>
            </a:extLst>
          </p:cNvPr>
          <p:cNvSpPr/>
          <p:nvPr/>
        </p:nvSpPr>
        <p:spPr>
          <a:xfrm>
            <a:off x="5050109" y="3397666"/>
            <a:ext cx="6565392" cy="1133675"/>
          </a:xfrm>
          <a:prstGeom prst="rect">
            <a:avLst/>
          </a:prstGeom>
          <a:solidFill>
            <a:srgbClr val="E6F9FE">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8" name="Diamond 17">
            <a:extLst>
              <a:ext uri="{FF2B5EF4-FFF2-40B4-BE49-F238E27FC236}">
                <a16:creationId xmlns:a16="http://schemas.microsoft.com/office/drawing/2014/main" id="{F24ABE37-AA7F-0E67-53A7-180EF48F1E4A}"/>
              </a:ext>
            </a:extLst>
          </p:cNvPr>
          <p:cNvSpPr/>
          <p:nvPr/>
        </p:nvSpPr>
        <p:spPr>
          <a:xfrm>
            <a:off x="509479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zero</a:t>
            </a:r>
          </a:p>
          <a:p>
            <a:pPr algn="ctr"/>
            <a:r>
              <a:rPr lang="en-AU" sz="800" dirty="0">
                <a:solidFill>
                  <a:srgbClr val="FFFFD1"/>
                </a:solidFill>
              </a:rPr>
              <a:t>Project definition</a:t>
            </a:r>
          </a:p>
        </p:txBody>
      </p:sp>
      <p:sp>
        <p:nvSpPr>
          <p:cNvPr id="19" name="Diamond 18">
            <a:extLst>
              <a:ext uri="{FF2B5EF4-FFF2-40B4-BE49-F238E27FC236}">
                <a16:creationId xmlns:a16="http://schemas.microsoft.com/office/drawing/2014/main" id="{CF3FACA1-ACC6-A0EA-74F7-882EBCA4634A}"/>
              </a:ext>
            </a:extLst>
          </p:cNvPr>
          <p:cNvSpPr/>
          <p:nvPr/>
        </p:nvSpPr>
        <p:spPr>
          <a:xfrm>
            <a:off x="6205343"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One</a:t>
            </a:r>
          </a:p>
          <a:p>
            <a:pPr algn="ctr"/>
            <a:r>
              <a:rPr lang="en-AU" sz="800" dirty="0">
                <a:solidFill>
                  <a:srgbClr val="FFFFD1"/>
                </a:solidFill>
              </a:rPr>
              <a:t>Business Case</a:t>
            </a:r>
          </a:p>
        </p:txBody>
      </p:sp>
      <p:sp>
        <p:nvSpPr>
          <p:cNvPr id="37" name="Diamond 36">
            <a:extLst>
              <a:ext uri="{FF2B5EF4-FFF2-40B4-BE49-F238E27FC236}">
                <a16:creationId xmlns:a16="http://schemas.microsoft.com/office/drawing/2014/main" id="{7BC55C39-6C25-676C-19EC-999355AA1A30}"/>
              </a:ext>
            </a:extLst>
          </p:cNvPr>
          <p:cNvSpPr/>
          <p:nvPr/>
        </p:nvSpPr>
        <p:spPr>
          <a:xfrm>
            <a:off x="734736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Two Delivery Strategy</a:t>
            </a:r>
          </a:p>
        </p:txBody>
      </p:sp>
      <p:sp>
        <p:nvSpPr>
          <p:cNvPr id="38" name="Diamond 37">
            <a:extLst>
              <a:ext uri="{FF2B5EF4-FFF2-40B4-BE49-F238E27FC236}">
                <a16:creationId xmlns:a16="http://schemas.microsoft.com/office/drawing/2014/main" id="{742C7A1C-EC58-8154-A411-DAB3A52B6F83}"/>
              </a:ext>
            </a:extLst>
          </p:cNvPr>
          <p:cNvSpPr/>
          <p:nvPr/>
        </p:nvSpPr>
        <p:spPr>
          <a:xfrm>
            <a:off x="8476355"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Three Project commencement</a:t>
            </a:r>
          </a:p>
        </p:txBody>
      </p:sp>
      <p:sp>
        <p:nvSpPr>
          <p:cNvPr id="39" name="Diamond 38">
            <a:extLst>
              <a:ext uri="{FF2B5EF4-FFF2-40B4-BE49-F238E27FC236}">
                <a16:creationId xmlns:a16="http://schemas.microsoft.com/office/drawing/2014/main" id="{165494C0-A313-6A38-C092-542329241D2E}"/>
              </a:ext>
            </a:extLst>
          </p:cNvPr>
          <p:cNvSpPr/>
          <p:nvPr/>
        </p:nvSpPr>
        <p:spPr>
          <a:xfrm>
            <a:off x="961706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Four Project delivery</a:t>
            </a:r>
          </a:p>
        </p:txBody>
      </p:sp>
      <p:sp>
        <p:nvSpPr>
          <p:cNvPr id="11" name="TextBox 10">
            <a:extLst>
              <a:ext uri="{FF2B5EF4-FFF2-40B4-BE49-F238E27FC236}">
                <a16:creationId xmlns:a16="http://schemas.microsoft.com/office/drawing/2014/main" id="{F4732E7D-11B5-1608-40E7-BE0618B3EC15}"/>
              </a:ext>
            </a:extLst>
          </p:cNvPr>
          <p:cNvSpPr txBox="1"/>
          <p:nvPr/>
        </p:nvSpPr>
        <p:spPr>
          <a:xfrm>
            <a:off x="316954" y="1543148"/>
            <a:ext cx="6088578" cy="3046988"/>
          </a:xfrm>
          <a:prstGeom prst="rect">
            <a:avLst/>
          </a:prstGeom>
          <a:solidFill>
            <a:schemeClr val="accent4">
              <a:lumMod val="20000"/>
              <a:lumOff val="80000"/>
            </a:schemeClr>
          </a:solidFill>
        </p:spPr>
        <p:txBody>
          <a:bodyPr wrap="square" rtlCol="0" anchor="ctr">
            <a:spAutoFit/>
          </a:bodyPr>
          <a:lstStyle/>
          <a:p>
            <a:r>
              <a:rPr lang="en-AU" sz="1600" b="1" dirty="0"/>
              <a:t>Two forms of business architecture – Strategic biz arch</a:t>
            </a:r>
          </a:p>
          <a:p>
            <a:r>
              <a:rPr lang="en-AU" sz="1600" dirty="0"/>
              <a:t>If Tactical business architecture is focused post-gate zero, then pre-gate zero must be a more strategic form.</a:t>
            </a:r>
          </a:p>
          <a:p>
            <a:r>
              <a:rPr lang="en-AU" sz="1600" dirty="0"/>
              <a:t>Strategic business architecture the form of discipline focused on identifying, defining and planning the strategic design and plans for an organisation and its improvement path.</a:t>
            </a:r>
          </a:p>
          <a:p>
            <a:r>
              <a:rPr lang="en-AU" sz="1600" dirty="0"/>
              <a:t>While strategic business architecture uses many of the same tools as tactical business architecture (value stream analysis and capability models), it uses so much more – business models, business capability ownership models, business capability-based planning, and project design to define how the identified business capability improvement will be achieved.</a:t>
            </a:r>
          </a:p>
        </p:txBody>
      </p:sp>
      <p:sp>
        <p:nvSpPr>
          <p:cNvPr id="13" name="TextBox 12">
            <a:extLst>
              <a:ext uri="{FF2B5EF4-FFF2-40B4-BE49-F238E27FC236}">
                <a16:creationId xmlns:a16="http://schemas.microsoft.com/office/drawing/2014/main" id="{388DED52-A0B9-5E0A-4414-541DC748E892}"/>
              </a:ext>
            </a:extLst>
          </p:cNvPr>
          <p:cNvSpPr txBox="1"/>
          <p:nvPr/>
        </p:nvSpPr>
        <p:spPr>
          <a:xfrm>
            <a:off x="0" y="0"/>
            <a:ext cx="12191999" cy="461665"/>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r>
              <a:rPr lang="en-AU" dirty="0"/>
              <a:t>The wider project lifecycle, and two types of business architecture</a:t>
            </a:r>
          </a:p>
        </p:txBody>
      </p:sp>
      <p:sp>
        <p:nvSpPr>
          <p:cNvPr id="14" name="Diamond 13">
            <a:extLst>
              <a:ext uri="{FF2B5EF4-FFF2-40B4-BE49-F238E27FC236}">
                <a16:creationId xmlns:a16="http://schemas.microsoft.com/office/drawing/2014/main" id="{D24DB9E8-0F01-0C06-D00C-59A27EF691C6}"/>
              </a:ext>
            </a:extLst>
          </p:cNvPr>
          <p:cNvSpPr/>
          <p:nvPr/>
        </p:nvSpPr>
        <p:spPr>
          <a:xfrm>
            <a:off x="1073682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Five Benefits </a:t>
            </a:r>
            <a:r>
              <a:rPr lang="en-AU" sz="700" dirty="0">
                <a:solidFill>
                  <a:srgbClr val="FFFFD1"/>
                </a:solidFill>
              </a:rPr>
              <a:t>Realisation</a:t>
            </a:r>
          </a:p>
        </p:txBody>
      </p:sp>
    </p:spTree>
    <p:extLst>
      <p:ext uri="{BB962C8B-B14F-4D97-AF65-F5344CB8AC3E}">
        <p14:creationId xmlns:p14="http://schemas.microsoft.com/office/powerpoint/2010/main" val="1310554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46F-71B1-3AE6-D47B-5E847E45E9DC}"/>
            </a:ext>
          </a:extLst>
        </p:cNvPr>
        <p:cNvGrpSpPr/>
        <p:nvPr/>
      </p:nvGrpSpPr>
      <p:grpSpPr>
        <a:xfrm>
          <a:off x="0" y="0"/>
          <a:ext cx="0" cy="0"/>
          <a:chOff x="0" y="0"/>
          <a:chExt cx="0" cy="0"/>
        </a:xfrm>
      </p:grpSpPr>
      <p:sp>
        <p:nvSpPr>
          <p:cNvPr id="49" name="Rectangle 48">
            <a:extLst>
              <a:ext uri="{FF2B5EF4-FFF2-40B4-BE49-F238E27FC236}">
                <a16:creationId xmlns:a16="http://schemas.microsoft.com/office/drawing/2014/main" id="{E27A6835-9E78-5895-AAF0-0961206AFB69}"/>
              </a:ext>
            </a:extLst>
          </p:cNvPr>
          <p:cNvSpPr/>
          <p:nvPr/>
        </p:nvSpPr>
        <p:spPr>
          <a:xfrm>
            <a:off x="2090846" y="975214"/>
            <a:ext cx="3426449" cy="542278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Slide Number Placeholder 2">
            <a:extLst>
              <a:ext uri="{FF2B5EF4-FFF2-40B4-BE49-F238E27FC236}">
                <a16:creationId xmlns:a16="http://schemas.microsoft.com/office/drawing/2014/main" id="{43A164EE-F5DD-C85E-5EC4-C0FC0ED3D94E}"/>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10</a:t>
            </a:fld>
            <a:endParaRPr lang="en-AU" dirty="0"/>
          </a:p>
        </p:txBody>
      </p:sp>
      <p:cxnSp>
        <p:nvCxnSpPr>
          <p:cNvPr id="2" name="Straight Connector 1">
            <a:extLst>
              <a:ext uri="{FF2B5EF4-FFF2-40B4-BE49-F238E27FC236}">
                <a16:creationId xmlns:a16="http://schemas.microsoft.com/office/drawing/2014/main" id="{584BB320-8428-AD96-9553-DDDF6D7B263E}"/>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D6FB98-60B2-DD08-045F-7C91CAFE20C3}"/>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FC0A689-A2A6-3E52-01D9-443AE4E2338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BCC056C-B443-7BF9-165E-D826346B7F49}"/>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9388FD9-4A9A-2AC2-BB47-758272CDB6CC}"/>
              </a:ext>
            </a:extLst>
          </p:cNvPr>
          <p:cNvCxnSpPr>
            <a:cxnSpLocks/>
          </p:cNvCxnSpPr>
          <p:nvPr/>
        </p:nvCxnSpPr>
        <p:spPr>
          <a:xfrm flipV="1">
            <a:off x="5510172" y="664514"/>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0CF1EB-ED0A-0447-DF4A-2734DA5AAA9F}"/>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41016D4-768A-7AA7-9F95-609D9FB69726}"/>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DB7555-4281-E719-E098-0262AFD267A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4B989B6-9B53-3481-C7E4-D8C87478B705}"/>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9" name="Diamond 158">
            <a:extLst>
              <a:ext uri="{FF2B5EF4-FFF2-40B4-BE49-F238E27FC236}">
                <a16:creationId xmlns:a16="http://schemas.microsoft.com/office/drawing/2014/main" id="{FA6F3CF2-A618-FC88-995C-E4A78731FA0D}"/>
              </a:ext>
            </a:extLst>
          </p:cNvPr>
          <p:cNvSpPr/>
          <p:nvPr/>
        </p:nvSpPr>
        <p:spPr>
          <a:xfrm>
            <a:off x="1650893" y="3527107"/>
            <a:ext cx="882870" cy="880549"/>
          </a:xfrm>
          <a:prstGeom prst="diamond">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AU" sz="800" b="1" dirty="0"/>
              <a:t>Strategy release</a:t>
            </a:r>
          </a:p>
        </p:txBody>
      </p:sp>
      <p:sp>
        <p:nvSpPr>
          <p:cNvPr id="42" name="Rectangle 41">
            <a:extLst>
              <a:ext uri="{FF2B5EF4-FFF2-40B4-BE49-F238E27FC236}">
                <a16:creationId xmlns:a16="http://schemas.microsoft.com/office/drawing/2014/main" id="{A197D584-BF40-9118-9583-03EE97F79CDA}"/>
              </a:ext>
            </a:extLst>
          </p:cNvPr>
          <p:cNvSpPr/>
          <p:nvPr/>
        </p:nvSpPr>
        <p:spPr>
          <a:xfrm>
            <a:off x="5050109" y="3397666"/>
            <a:ext cx="6565392" cy="1133675"/>
          </a:xfrm>
          <a:prstGeom prst="rect">
            <a:avLst/>
          </a:prstGeom>
          <a:solidFill>
            <a:srgbClr val="E6F9FE">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3" name="Diamond 42">
            <a:extLst>
              <a:ext uri="{FF2B5EF4-FFF2-40B4-BE49-F238E27FC236}">
                <a16:creationId xmlns:a16="http://schemas.microsoft.com/office/drawing/2014/main" id="{B7231C3B-868C-3C5B-3766-19802E662850}"/>
              </a:ext>
            </a:extLst>
          </p:cNvPr>
          <p:cNvSpPr/>
          <p:nvPr/>
        </p:nvSpPr>
        <p:spPr>
          <a:xfrm>
            <a:off x="509479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zero</a:t>
            </a:r>
          </a:p>
          <a:p>
            <a:pPr algn="ctr"/>
            <a:r>
              <a:rPr lang="en-AU" sz="800" dirty="0">
                <a:solidFill>
                  <a:srgbClr val="FFFFD1"/>
                </a:solidFill>
              </a:rPr>
              <a:t>Project definition</a:t>
            </a:r>
          </a:p>
        </p:txBody>
      </p:sp>
      <p:sp>
        <p:nvSpPr>
          <p:cNvPr id="44" name="Diamond 43">
            <a:extLst>
              <a:ext uri="{FF2B5EF4-FFF2-40B4-BE49-F238E27FC236}">
                <a16:creationId xmlns:a16="http://schemas.microsoft.com/office/drawing/2014/main" id="{04DC0EF2-3118-FD09-3027-DC91D6401313}"/>
              </a:ext>
            </a:extLst>
          </p:cNvPr>
          <p:cNvSpPr/>
          <p:nvPr/>
        </p:nvSpPr>
        <p:spPr>
          <a:xfrm>
            <a:off x="6205343"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One</a:t>
            </a:r>
          </a:p>
          <a:p>
            <a:pPr algn="ctr"/>
            <a:r>
              <a:rPr lang="en-AU" sz="800" dirty="0">
                <a:solidFill>
                  <a:srgbClr val="FFFFD1"/>
                </a:solidFill>
              </a:rPr>
              <a:t>Business Case</a:t>
            </a:r>
          </a:p>
        </p:txBody>
      </p:sp>
      <p:sp>
        <p:nvSpPr>
          <p:cNvPr id="45" name="Diamond 44">
            <a:extLst>
              <a:ext uri="{FF2B5EF4-FFF2-40B4-BE49-F238E27FC236}">
                <a16:creationId xmlns:a16="http://schemas.microsoft.com/office/drawing/2014/main" id="{45F1A368-D3E8-3659-BEBA-B3D0AC215826}"/>
              </a:ext>
            </a:extLst>
          </p:cNvPr>
          <p:cNvSpPr/>
          <p:nvPr/>
        </p:nvSpPr>
        <p:spPr>
          <a:xfrm>
            <a:off x="734736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Two Delivery Strategy</a:t>
            </a:r>
          </a:p>
        </p:txBody>
      </p:sp>
      <p:sp>
        <p:nvSpPr>
          <p:cNvPr id="46" name="Diamond 45">
            <a:extLst>
              <a:ext uri="{FF2B5EF4-FFF2-40B4-BE49-F238E27FC236}">
                <a16:creationId xmlns:a16="http://schemas.microsoft.com/office/drawing/2014/main" id="{F636E0EE-D7F0-B0E9-49E8-B05080DABCEB}"/>
              </a:ext>
            </a:extLst>
          </p:cNvPr>
          <p:cNvSpPr/>
          <p:nvPr/>
        </p:nvSpPr>
        <p:spPr>
          <a:xfrm>
            <a:off x="8476355"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Three Project commencement</a:t>
            </a:r>
          </a:p>
        </p:txBody>
      </p:sp>
      <p:sp>
        <p:nvSpPr>
          <p:cNvPr id="47" name="Diamond 46">
            <a:extLst>
              <a:ext uri="{FF2B5EF4-FFF2-40B4-BE49-F238E27FC236}">
                <a16:creationId xmlns:a16="http://schemas.microsoft.com/office/drawing/2014/main" id="{168964B2-BFBF-A143-A83C-F3140B9BAC39}"/>
              </a:ext>
            </a:extLst>
          </p:cNvPr>
          <p:cNvSpPr/>
          <p:nvPr/>
        </p:nvSpPr>
        <p:spPr>
          <a:xfrm>
            <a:off x="9617067"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Four Project delivery</a:t>
            </a:r>
          </a:p>
        </p:txBody>
      </p:sp>
      <p:sp>
        <p:nvSpPr>
          <p:cNvPr id="50" name="Rectangle 49">
            <a:extLst>
              <a:ext uri="{FF2B5EF4-FFF2-40B4-BE49-F238E27FC236}">
                <a16:creationId xmlns:a16="http://schemas.microsoft.com/office/drawing/2014/main" id="{DD272624-81B3-4F65-4631-62DA2E43EC9D}"/>
              </a:ext>
            </a:extLst>
          </p:cNvPr>
          <p:cNvSpPr/>
          <p:nvPr/>
        </p:nvSpPr>
        <p:spPr>
          <a:xfrm>
            <a:off x="2285195" y="4586270"/>
            <a:ext cx="3000151" cy="362327"/>
          </a:xfrm>
          <a:prstGeom prst="rect">
            <a:avLst/>
          </a:prstGeom>
          <a:no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200" i="1" dirty="0">
                <a:solidFill>
                  <a:schemeClr val="accent2">
                    <a:lumMod val="75000"/>
                  </a:schemeClr>
                </a:solidFill>
              </a:rPr>
              <a:t>Pre-gate zero – organisational design</a:t>
            </a:r>
          </a:p>
        </p:txBody>
      </p:sp>
      <p:sp>
        <p:nvSpPr>
          <p:cNvPr id="51" name="Parallelogram 50">
            <a:extLst>
              <a:ext uri="{FF2B5EF4-FFF2-40B4-BE49-F238E27FC236}">
                <a16:creationId xmlns:a16="http://schemas.microsoft.com/office/drawing/2014/main" id="{914A987C-7435-8480-7647-DCEF9EE59C4F}"/>
              </a:ext>
            </a:extLst>
          </p:cNvPr>
          <p:cNvSpPr/>
          <p:nvPr/>
        </p:nvSpPr>
        <p:spPr>
          <a:xfrm>
            <a:off x="5542360" y="5263441"/>
            <a:ext cx="6649640" cy="358773"/>
          </a:xfrm>
          <a:prstGeom prst="parallelogram">
            <a:avLst>
              <a:gd name="adj" fmla="val 272993"/>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200" b="1" dirty="0">
                <a:solidFill>
                  <a:schemeClr val="bg1"/>
                </a:solidFill>
              </a:rPr>
              <a:t>Tactical business architecture</a:t>
            </a:r>
          </a:p>
        </p:txBody>
      </p:sp>
      <p:sp>
        <p:nvSpPr>
          <p:cNvPr id="52" name="Parallelogram 51">
            <a:extLst>
              <a:ext uri="{FF2B5EF4-FFF2-40B4-BE49-F238E27FC236}">
                <a16:creationId xmlns:a16="http://schemas.microsoft.com/office/drawing/2014/main" id="{FE8168E1-6BB8-D8FE-F54D-BA04928C371F}"/>
              </a:ext>
            </a:extLst>
          </p:cNvPr>
          <p:cNvSpPr/>
          <p:nvPr/>
        </p:nvSpPr>
        <p:spPr>
          <a:xfrm>
            <a:off x="1018047" y="5261829"/>
            <a:ext cx="5608639" cy="361996"/>
          </a:xfrm>
          <a:prstGeom prst="parallelogram">
            <a:avLst>
              <a:gd name="adj" fmla="val 298656"/>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200" b="1" dirty="0">
                <a:solidFill>
                  <a:schemeClr val="bg1"/>
                </a:solidFill>
              </a:rPr>
              <a:t>Strategic business architecture</a:t>
            </a:r>
          </a:p>
        </p:txBody>
      </p:sp>
      <p:sp>
        <p:nvSpPr>
          <p:cNvPr id="54" name="Rectangle 53">
            <a:extLst>
              <a:ext uri="{FF2B5EF4-FFF2-40B4-BE49-F238E27FC236}">
                <a16:creationId xmlns:a16="http://schemas.microsoft.com/office/drawing/2014/main" id="{FBCCABA0-3700-BAFF-0613-20C36F69F0E0}"/>
              </a:ext>
            </a:extLst>
          </p:cNvPr>
          <p:cNvSpPr/>
          <p:nvPr/>
        </p:nvSpPr>
        <p:spPr>
          <a:xfrm>
            <a:off x="11196831" y="5207879"/>
            <a:ext cx="995168" cy="4143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56" name="Rectangle: Rounded Corners 55">
            <a:extLst>
              <a:ext uri="{FF2B5EF4-FFF2-40B4-BE49-F238E27FC236}">
                <a16:creationId xmlns:a16="http://schemas.microsoft.com/office/drawing/2014/main" id="{7730F7D2-F66F-976F-6B06-F1A1FE7D16B9}"/>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cxnSp>
        <p:nvCxnSpPr>
          <p:cNvPr id="57" name="Straight Connector 56">
            <a:extLst>
              <a:ext uri="{FF2B5EF4-FFF2-40B4-BE49-F238E27FC236}">
                <a16:creationId xmlns:a16="http://schemas.microsoft.com/office/drawing/2014/main" id="{EA913035-A38A-B6FC-56B4-92AD9DCDBDFD}"/>
              </a:ext>
            </a:extLst>
          </p:cNvPr>
          <p:cNvCxnSpPr>
            <a:cxnSpLocks/>
          </p:cNvCxnSpPr>
          <p:nvPr/>
        </p:nvCxnSpPr>
        <p:spPr>
          <a:xfrm flipH="1" flipV="1">
            <a:off x="1892585" y="920028"/>
            <a:ext cx="8875007" cy="188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Rounded Rectangle 165">
            <a:extLst>
              <a:ext uri="{FF2B5EF4-FFF2-40B4-BE49-F238E27FC236}">
                <a16:creationId xmlns:a16="http://schemas.microsoft.com/office/drawing/2014/main" id="{8185C05C-4FBD-B085-7787-D5EE4B16F0C2}"/>
              </a:ext>
            </a:extLst>
          </p:cNvPr>
          <p:cNvSpPr/>
          <p:nvPr/>
        </p:nvSpPr>
        <p:spPr>
          <a:xfrm>
            <a:off x="783978" y="650752"/>
            <a:ext cx="127764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STRATEGY DEVELOPMENT</a:t>
            </a:r>
            <a:endParaRPr lang="en-AU" sz="1050" dirty="0">
              <a:solidFill>
                <a:schemeClr val="accent1"/>
              </a:solidFill>
            </a:endParaRPr>
          </a:p>
        </p:txBody>
      </p:sp>
      <p:sp>
        <p:nvSpPr>
          <p:cNvPr id="59" name="Oval 58">
            <a:extLst>
              <a:ext uri="{FF2B5EF4-FFF2-40B4-BE49-F238E27FC236}">
                <a16:creationId xmlns:a16="http://schemas.microsoft.com/office/drawing/2014/main" id="{E4EB8976-B246-FE8A-0E46-EB5CBFDC8DC9}"/>
              </a:ext>
            </a:extLst>
          </p:cNvPr>
          <p:cNvSpPr/>
          <p:nvPr/>
        </p:nvSpPr>
        <p:spPr>
          <a:xfrm>
            <a:off x="1733824" y="767452"/>
            <a:ext cx="311778"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60" name="object 10">
            <a:extLst>
              <a:ext uri="{FF2B5EF4-FFF2-40B4-BE49-F238E27FC236}">
                <a16:creationId xmlns:a16="http://schemas.microsoft.com/office/drawing/2014/main" id="{D9E51F9D-1C65-454A-969F-31DFBB216B51}"/>
              </a:ext>
            </a:extLst>
          </p:cNvPr>
          <p:cNvPicPr/>
          <p:nvPr/>
        </p:nvPicPr>
        <p:blipFill>
          <a:blip r:embed="rId2" cstate="print">
            <a:duotone>
              <a:prstClr val="black"/>
              <a:schemeClr val="accent5">
                <a:tint val="45000"/>
                <a:satMod val="400000"/>
              </a:schemeClr>
            </a:duotone>
          </a:blip>
          <a:stretch>
            <a:fillRect/>
          </a:stretch>
        </p:blipFill>
        <p:spPr>
          <a:xfrm>
            <a:off x="1799477" y="833266"/>
            <a:ext cx="181847" cy="192372"/>
          </a:xfrm>
          <a:prstGeom prst="rect">
            <a:avLst/>
          </a:prstGeom>
          <a:solidFill>
            <a:srgbClr val="E6F9FE"/>
          </a:solidFill>
          <a:ln>
            <a:noFill/>
          </a:ln>
        </p:spPr>
      </p:pic>
      <p:sp>
        <p:nvSpPr>
          <p:cNvPr id="61" name="Rounded Rectangle 158">
            <a:extLst>
              <a:ext uri="{FF2B5EF4-FFF2-40B4-BE49-F238E27FC236}">
                <a16:creationId xmlns:a16="http://schemas.microsoft.com/office/drawing/2014/main" id="{6C61FA80-7501-8F1D-E2BF-798925B1A2C9}"/>
              </a:ext>
            </a:extLst>
          </p:cNvPr>
          <p:cNvSpPr/>
          <p:nvPr/>
        </p:nvSpPr>
        <p:spPr>
          <a:xfrm>
            <a:off x="2114750" y="650752"/>
            <a:ext cx="3327191"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ORGANISATIONAL DESIGN </a:t>
            </a:r>
          </a:p>
        </p:txBody>
      </p:sp>
      <p:sp>
        <p:nvSpPr>
          <p:cNvPr id="62" name="Oval 61">
            <a:extLst>
              <a:ext uri="{FF2B5EF4-FFF2-40B4-BE49-F238E27FC236}">
                <a16:creationId xmlns:a16="http://schemas.microsoft.com/office/drawing/2014/main" id="{EB03C8FE-F4DD-9F45-FFF7-409BADCB0B10}"/>
              </a:ext>
            </a:extLst>
          </p:cNvPr>
          <p:cNvSpPr/>
          <p:nvPr/>
        </p:nvSpPr>
        <p:spPr>
          <a:xfrm>
            <a:off x="4549426" y="767452"/>
            <a:ext cx="329791"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63" name="object 41">
            <a:extLst>
              <a:ext uri="{FF2B5EF4-FFF2-40B4-BE49-F238E27FC236}">
                <a16:creationId xmlns:a16="http://schemas.microsoft.com/office/drawing/2014/main" id="{B3B778AC-9BA1-33DD-91F5-8B09B81704FB}"/>
              </a:ext>
            </a:extLst>
          </p:cNvPr>
          <p:cNvPicPr/>
          <p:nvPr/>
        </p:nvPicPr>
        <p:blipFill>
          <a:blip r:embed="rId3" cstate="print">
            <a:duotone>
              <a:prstClr val="black"/>
              <a:schemeClr val="accent1">
                <a:tint val="45000"/>
                <a:satMod val="400000"/>
              </a:schemeClr>
            </a:duotone>
          </a:blip>
          <a:stretch>
            <a:fillRect/>
          </a:stretch>
        </p:blipFill>
        <p:spPr>
          <a:xfrm>
            <a:off x="4621950" y="827920"/>
            <a:ext cx="179030" cy="203064"/>
          </a:xfrm>
          <a:prstGeom prst="rect">
            <a:avLst/>
          </a:prstGeom>
          <a:solidFill>
            <a:srgbClr val="E6F9FE"/>
          </a:solidFill>
          <a:ln>
            <a:noFill/>
          </a:ln>
        </p:spPr>
      </p:pic>
      <p:sp>
        <p:nvSpPr>
          <p:cNvPr id="449" name="Rounded Rectangle 160">
            <a:extLst>
              <a:ext uri="{FF2B5EF4-FFF2-40B4-BE49-F238E27FC236}">
                <a16:creationId xmlns:a16="http://schemas.microsoft.com/office/drawing/2014/main" id="{2C2B10A3-8926-5121-CEC6-A50241A0875F}"/>
              </a:ext>
            </a:extLst>
          </p:cNvPr>
          <p:cNvSpPr/>
          <p:nvPr/>
        </p:nvSpPr>
        <p:spPr>
          <a:xfrm>
            <a:off x="5561764" y="650752"/>
            <a:ext cx="3318646"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PROJECT DESIGN</a:t>
            </a:r>
          </a:p>
        </p:txBody>
      </p:sp>
      <p:sp>
        <p:nvSpPr>
          <p:cNvPr id="455" name="Oval 454">
            <a:extLst>
              <a:ext uri="{FF2B5EF4-FFF2-40B4-BE49-F238E27FC236}">
                <a16:creationId xmlns:a16="http://schemas.microsoft.com/office/drawing/2014/main" id="{06E2E88C-80E4-B452-19A6-5370C891FBC6}"/>
              </a:ext>
            </a:extLst>
          </p:cNvPr>
          <p:cNvSpPr/>
          <p:nvPr/>
        </p:nvSpPr>
        <p:spPr>
          <a:xfrm>
            <a:off x="7758009" y="767452"/>
            <a:ext cx="316366"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sp>
        <p:nvSpPr>
          <p:cNvPr id="456" name="Rounded Rectangle 163">
            <a:extLst>
              <a:ext uri="{FF2B5EF4-FFF2-40B4-BE49-F238E27FC236}">
                <a16:creationId xmlns:a16="http://schemas.microsoft.com/office/drawing/2014/main" id="{A1BBF008-7221-72F0-B168-94B49C7F608C}"/>
              </a:ext>
            </a:extLst>
          </p:cNvPr>
          <p:cNvSpPr/>
          <p:nvPr/>
        </p:nvSpPr>
        <p:spPr>
          <a:xfrm>
            <a:off x="10073029" y="650752"/>
            <a:ext cx="2084682" cy="557401"/>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OPERATIONS &amp; </a:t>
            </a:r>
            <a:br>
              <a:rPr lang="en-AU" sz="1050" b="1" dirty="0">
                <a:solidFill>
                  <a:schemeClr val="accent1"/>
                </a:solidFill>
              </a:rPr>
            </a:br>
            <a:r>
              <a:rPr lang="en-AU" sz="1050" b="1" dirty="0">
                <a:solidFill>
                  <a:schemeClr val="accent1"/>
                </a:solidFill>
              </a:rPr>
              <a:t>SUSTAINMENT</a:t>
            </a:r>
            <a:endParaRPr lang="en-US" sz="1050" dirty="0">
              <a:solidFill>
                <a:schemeClr val="accent1"/>
              </a:solidFill>
              <a:ea typeface="Roboto"/>
              <a:cs typeface="Roboto"/>
            </a:endParaRPr>
          </a:p>
        </p:txBody>
      </p:sp>
      <p:sp>
        <p:nvSpPr>
          <p:cNvPr id="457" name="Oval 456">
            <a:extLst>
              <a:ext uri="{FF2B5EF4-FFF2-40B4-BE49-F238E27FC236}">
                <a16:creationId xmlns:a16="http://schemas.microsoft.com/office/drawing/2014/main" id="{66B4D4C4-9E7A-5805-C9BD-809FE5359A1D}"/>
              </a:ext>
            </a:extLst>
          </p:cNvPr>
          <p:cNvSpPr/>
          <p:nvPr/>
        </p:nvSpPr>
        <p:spPr>
          <a:xfrm>
            <a:off x="1174882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58" name="Picture 457">
            <a:extLst>
              <a:ext uri="{FF2B5EF4-FFF2-40B4-BE49-F238E27FC236}">
                <a16:creationId xmlns:a16="http://schemas.microsoft.com/office/drawing/2014/main" id="{01CE2B81-84D8-89D8-9CCC-E262CE6477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22207" y="844619"/>
            <a:ext cx="169423" cy="169667"/>
          </a:xfrm>
          <a:prstGeom prst="rect">
            <a:avLst/>
          </a:prstGeom>
          <a:solidFill>
            <a:srgbClr val="E6F9FE"/>
          </a:solidFill>
          <a:ln>
            <a:noFill/>
          </a:ln>
        </p:spPr>
      </p:pic>
      <p:sp>
        <p:nvSpPr>
          <p:cNvPr id="459" name="Rounded Rectangle 159">
            <a:extLst>
              <a:ext uri="{FF2B5EF4-FFF2-40B4-BE49-F238E27FC236}">
                <a16:creationId xmlns:a16="http://schemas.microsoft.com/office/drawing/2014/main" id="{E8BE1EB0-2BE1-2960-8E8E-BEF27F32EDB0}"/>
              </a:ext>
            </a:extLst>
          </p:cNvPr>
          <p:cNvSpPr/>
          <p:nvPr/>
        </p:nvSpPr>
        <p:spPr>
          <a:xfrm>
            <a:off x="8932437" y="650752"/>
            <a:ext cx="107615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PROJECT DELIVERY</a:t>
            </a:r>
          </a:p>
        </p:txBody>
      </p:sp>
      <p:pic>
        <p:nvPicPr>
          <p:cNvPr id="460" name="Picture 459">
            <a:extLst>
              <a:ext uri="{FF2B5EF4-FFF2-40B4-BE49-F238E27FC236}">
                <a16:creationId xmlns:a16="http://schemas.microsoft.com/office/drawing/2014/main" id="{791D8A8D-2B00-8BD3-87AA-CE3897BE8457}"/>
              </a:ext>
            </a:extLst>
          </p:cNvPr>
          <p:cNvPicPr>
            <a:picLocks noChangeAspect="1"/>
          </p:cNvPicPr>
          <p:nvPr/>
        </p:nvPicPr>
        <p:blipFill>
          <a:blip r:embed="rId5"/>
          <a:stretch>
            <a:fillRect/>
          </a:stretch>
        </p:blipFill>
        <p:spPr>
          <a:xfrm>
            <a:off x="7813879" y="819063"/>
            <a:ext cx="192850" cy="220779"/>
          </a:xfrm>
          <a:prstGeom prst="rect">
            <a:avLst/>
          </a:prstGeom>
          <a:solidFill>
            <a:srgbClr val="E6F9FE"/>
          </a:solidFill>
          <a:ln>
            <a:noFill/>
          </a:ln>
        </p:spPr>
      </p:pic>
      <p:sp>
        <p:nvSpPr>
          <p:cNvPr id="461" name="Rectangle 460">
            <a:extLst>
              <a:ext uri="{FF2B5EF4-FFF2-40B4-BE49-F238E27FC236}">
                <a16:creationId xmlns:a16="http://schemas.microsoft.com/office/drawing/2014/main" id="{206BF976-2AD9-72DF-C97F-345C8E527D68}"/>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62" name="Rectangle 461">
            <a:extLst>
              <a:ext uri="{FF2B5EF4-FFF2-40B4-BE49-F238E27FC236}">
                <a16:creationId xmlns:a16="http://schemas.microsoft.com/office/drawing/2014/main" id="{5140BDB5-D9C8-EB67-8A0A-AB1A056FA73E}"/>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463" name="Rectangle 462">
            <a:extLst>
              <a:ext uri="{FF2B5EF4-FFF2-40B4-BE49-F238E27FC236}">
                <a16:creationId xmlns:a16="http://schemas.microsoft.com/office/drawing/2014/main" id="{ABD88AB6-04E1-BA15-8D1C-CC824E64D57F}"/>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464" name="Rectangle 463">
            <a:extLst>
              <a:ext uri="{FF2B5EF4-FFF2-40B4-BE49-F238E27FC236}">
                <a16:creationId xmlns:a16="http://schemas.microsoft.com/office/drawing/2014/main" id="{909A08B5-6056-3072-9534-B96A4046312B}"/>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465" name="Diamond 464">
            <a:extLst>
              <a:ext uri="{FF2B5EF4-FFF2-40B4-BE49-F238E27FC236}">
                <a16:creationId xmlns:a16="http://schemas.microsoft.com/office/drawing/2014/main" id="{E2607F85-8C8E-D75B-81A6-5E315F97508C}"/>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466" name="Rectangle 465">
            <a:extLst>
              <a:ext uri="{FF2B5EF4-FFF2-40B4-BE49-F238E27FC236}">
                <a16:creationId xmlns:a16="http://schemas.microsoft.com/office/drawing/2014/main" id="{47C783E7-E3EB-DE3A-F047-2C703FDE13A9}"/>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468" name="Straight Arrow Connector 467">
            <a:extLst>
              <a:ext uri="{FF2B5EF4-FFF2-40B4-BE49-F238E27FC236}">
                <a16:creationId xmlns:a16="http://schemas.microsoft.com/office/drawing/2014/main" id="{56813A7A-C40E-4BC6-6C73-C50329D7BA67}"/>
              </a:ext>
            </a:extLst>
          </p:cNvPr>
          <p:cNvCxnSpPr>
            <a:cxnSpLocks/>
            <a:stCxn id="466" idx="0"/>
            <a:endCxn id="465"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469" name="Straight Arrow Connector 468">
            <a:extLst>
              <a:ext uri="{FF2B5EF4-FFF2-40B4-BE49-F238E27FC236}">
                <a16:creationId xmlns:a16="http://schemas.microsoft.com/office/drawing/2014/main" id="{E5755C0A-42E2-0E20-AFC9-C5A4738F96CF}"/>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BBC46215-F95F-775B-AEAD-BD62582C6EC0}"/>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84FFC7C9-2839-2452-EFA7-DCD4BFD343DD}"/>
              </a:ext>
            </a:extLst>
          </p:cNvPr>
          <p:cNvCxnSpPr>
            <a:cxnSpLocks/>
          </p:cNvCxnSpPr>
          <p:nvPr/>
        </p:nvCxnSpPr>
        <p:spPr>
          <a:xfrm>
            <a:off x="9127925" y="2001748"/>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2" name="TextBox 28">
            <a:extLst>
              <a:ext uri="{FF2B5EF4-FFF2-40B4-BE49-F238E27FC236}">
                <a16:creationId xmlns:a16="http://schemas.microsoft.com/office/drawing/2014/main" id="{72CEF317-D9A8-6788-99E0-2AD1E57B6245}"/>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473" name="Rectangle 472">
            <a:extLst>
              <a:ext uri="{FF2B5EF4-FFF2-40B4-BE49-F238E27FC236}">
                <a16:creationId xmlns:a16="http://schemas.microsoft.com/office/drawing/2014/main" id="{FCF0F61E-77B8-3F7C-A020-1F67F4671BE9}"/>
              </a:ext>
            </a:extLst>
          </p:cNvPr>
          <p:cNvSpPr/>
          <p:nvPr/>
        </p:nvSpPr>
        <p:spPr>
          <a:xfrm>
            <a:off x="99544" y="654177"/>
            <a:ext cx="537096" cy="55055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00" dirty="0">
                <a:solidFill>
                  <a:schemeClr val="accent1"/>
                </a:solidFill>
              </a:rPr>
              <a:t>Purpose</a:t>
            </a:r>
          </a:p>
        </p:txBody>
      </p:sp>
      <p:cxnSp>
        <p:nvCxnSpPr>
          <p:cNvPr id="474" name="Straight Arrow Connector 473">
            <a:extLst>
              <a:ext uri="{FF2B5EF4-FFF2-40B4-BE49-F238E27FC236}">
                <a16:creationId xmlns:a16="http://schemas.microsoft.com/office/drawing/2014/main" id="{B9B71510-BA06-BD25-2B33-9C4D78B75889}"/>
              </a:ext>
            </a:extLst>
          </p:cNvPr>
          <p:cNvCxnSpPr>
            <a:cxnSpLocks/>
          </p:cNvCxnSpPr>
          <p:nvPr/>
        </p:nvCxnSpPr>
        <p:spPr>
          <a:xfrm flipV="1">
            <a:off x="636640" y="927268"/>
            <a:ext cx="147338" cy="1"/>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75" name="Oval 474">
            <a:extLst>
              <a:ext uri="{FF2B5EF4-FFF2-40B4-BE49-F238E27FC236}">
                <a16:creationId xmlns:a16="http://schemas.microsoft.com/office/drawing/2014/main" id="{A690228F-3D91-439C-F678-C3EB468B3E7E}"/>
              </a:ext>
            </a:extLst>
          </p:cNvPr>
          <p:cNvSpPr/>
          <p:nvPr/>
        </p:nvSpPr>
        <p:spPr>
          <a:xfrm>
            <a:off x="965990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latin typeface="+mj-lt"/>
            </a:endParaRPr>
          </a:p>
        </p:txBody>
      </p:sp>
      <p:pic>
        <p:nvPicPr>
          <p:cNvPr id="476" name="Picture 475">
            <a:extLst>
              <a:ext uri="{FF2B5EF4-FFF2-40B4-BE49-F238E27FC236}">
                <a16:creationId xmlns:a16="http://schemas.microsoft.com/office/drawing/2014/main" id="{4D443898-30EC-47C6-737D-995F1B6BAE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4341" y="836960"/>
            <a:ext cx="184720" cy="184985"/>
          </a:xfrm>
          <a:prstGeom prst="rect">
            <a:avLst/>
          </a:prstGeom>
          <a:solidFill>
            <a:srgbClr val="E6F9FE"/>
          </a:solidFill>
          <a:ln>
            <a:noFill/>
          </a:ln>
        </p:spPr>
      </p:pic>
      <p:sp>
        <p:nvSpPr>
          <p:cNvPr id="478" name="TextBox 477">
            <a:extLst>
              <a:ext uri="{FF2B5EF4-FFF2-40B4-BE49-F238E27FC236}">
                <a16:creationId xmlns:a16="http://schemas.microsoft.com/office/drawing/2014/main" id="{9B0CF975-FDB0-41AF-EC55-1B4D1E22077F}"/>
              </a:ext>
            </a:extLst>
          </p:cNvPr>
          <p:cNvSpPr txBox="1"/>
          <p:nvPr/>
        </p:nvSpPr>
        <p:spPr>
          <a:xfrm>
            <a:off x="296608" y="1246455"/>
            <a:ext cx="6983661" cy="2123658"/>
          </a:xfrm>
          <a:prstGeom prst="rect">
            <a:avLst/>
          </a:prstGeom>
          <a:solidFill>
            <a:schemeClr val="accent4">
              <a:lumMod val="20000"/>
              <a:lumOff val="80000"/>
            </a:schemeClr>
          </a:solidFill>
        </p:spPr>
        <p:txBody>
          <a:bodyPr wrap="square" rtlCol="0" anchor="ctr">
            <a:spAutoFit/>
          </a:bodyPr>
          <a:lstStyle/>
          <a:p>
            <a:r>
              <a:rPr lang="en-AU" sz="1600" b="1" dirty="0"/>
              <a:t>Strategic Business Architecture</a:t>
            </a:r>
          </a:p>
          <a:p>
            <a:r>
              <a:rPr lang="en-AU" sz="1600" dirty="0"/>
              <a:t>A strong argument could be made that strategic business architecture, focused pre-gate zero, is of greater value to organisations than the tactical form.</a:t>
            </a:r>
          </a:p>
          <a:p>
            <a:r>
              <a:rPr lang="en-AU" sz="1600" dirty="0"/>
              <a:t>Strategic business architecture uses robust and proven concepts, models and practices to analyse organisational strategic aims and identify the abilities (business capabilities) an organisation needs to improve to achieve that future.</a:t>
            </a:r>
          </a:p>
          <a:p>
            <a:r>
              <a:rPr lang="en-AU" sz="1600" dirty="0"/>
              <a:t>From that, projects that will achieve that improvement are identified, defined and sent through the governance process.</a:t>
            </a:r>
          </a:p>
        </p:txBody>
      </p:sp>
      <p:sp>
        <p:nvSpPr>
          <p:cNvPr id="37" name="TextBox 36">
            <a:extLst>
              <a:ext uri="{FF2B5EF4-FFF2-40B4-BE49-F238E27FC236}">
                <a16:creationId xmlns:a16="http://schemas.microsoft.com/office/drawing/2014/main" id="{BF944B31-477A-407E-5EF5-B52480CAA05F}"/>
              </a:ext>
            </a:extLst>
          </p:cNvPr>
          <p:cNvSpPr txBox="1"/>
          <p:nvPr/>
        </p:nvSpPr>
        <p:spPr>
          <a:xfrm>
            <a:off x="2488268" y="3637055"/>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rPr>
              <a:t>Strategy analysis</a:t>
            </a:r>
          </a:p>
        </p:txBody>
      </p:sp>
      <p:sp>
        <p:nvSpPr>
          <p:cNvPr id="38" name="TextBox 37">
            <a:extLst>
              <a:ext uri="{FF2B5EF4-FFF2-40B4-BE49-F238E27FC236}">
                <a16:creationId xmlns:a16="http://schemas.microsoft.com/office/drawing/2014/main" id="{5A8B6C8C-B801-CEC8-46FB-E4D10854F371}"/>
              </a:ext>
            </a:extLst>
          </p:cNvPr>
          <p:cNvSpPr txBox="1"/>
          <p:nvPr/>
        </p:nvSpPr>
        <p:spPr>
          <a:xfrm>
            <a:off x="3022416" y="3637055"/>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Focus area identify-cation</a:t>
            </a:r>
          </a:p>
        </p:txBody>
      </p:sp>
      <p:sp>
        <p:nvSpPr>
          <p:cNvPr id="39" name="TextBox 38">
            <a:extLst>
              <a:ext uri="{FF2B5EF4-FFF2-40B4-BE49-F238E27FC236}">
                <a16:creationId xmlns:a16="http://schemas.microsoft.com/office/drawing/2014/main" id="{096AC338-D957-0094-220F-D7864A1B67E1}"/>
              </a:ext>
            </a:extLst>
          </p:cNvPr>
          <p:cNvSpPr txBox="1"/>
          <p:nvPr/>
        </p:nvSpPr>
        <p:spPr>
          <a:xfrm>
            <a:off x="3552749" y="3637055"/>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Focus area analysis</a:t>
            </a:r>
          </a:p>
        </p:txBody>
      </p:sp>
      <p:sp>
        <p:nvSpPr>
          <p:cNvPr id="40" name="TextBox 39">
            <a:extLst>
              <a:ext uri="{FF2B5EF4-FFF2-40B4-BE49-F238E27FC236}">
                <a16:creationId xmlns:a16="http://schemas.microsoft.com/office/drawing/2014/main" id="{0DE5E35D-A364-CA6B-A9E5-363B477881A3}"/>
              </a:ext>
            </a:extLst>
          </p:cNvPr>
          <p:cNvSpPr txBox="1"/>
          <p:nvPr/>
        </p:nvSpPr>
        <p:spPr>
          <a:xfrm>
            <a:off x="4083095" y="3637055"/>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Uplift definition</a:t>
            </a:r>
          </a:p>
        </p:txBody>
      </p:sp>
      <p:sp>
        <p:nvSpPr>
          <p:cNvPr id="41" name="TextBox 40">
            <a:extLst>
              <a:ext uri="{FF2B5EF4-FFF2-40B4-BE49-F238E27FC236}">
                <a16:creationId xmlns:a16="http://schemas.microsoft.com/office/drawing/2014/main" id="{741258CA-A9E1-79AE-6040-00DDFBD8DA28}"/>
              </a:ext>
            </a:extLst>
          </p:cNvPr>
          <p:cNvSpPr txBox="1"/>
          <p:nvPr/>
        </p:nvSpPr>
        <p:spPr>
          <a:xfrm>
            <a:off x="4612594" y="3637055"/>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Initiative definition</a:t>
            </a:r>
          </a:p>
        </p:txBody>
      </p:sp>
      <p:sp>
        <p:nvSpPr>
          <p:cNvPr id="479" name="TextBox 478">
            <a:extLst>
              <a:ext uri="{FF2B5EF4-FFF2-40B4-BE49-F238E27FC236}">
                <a16:creationId xmlns:a16="http://schemas.microsoft.com/office/drawing/2014/main" id="{9A821C70-2565-6D06-90B8-A212FA6E94A7}"/>
              </a:ext>
            </a:extLst>
          </p:cNvPr>
          <p:cNvSpPr txBox="1"/>
          <p:nvPr/>
        </p:nvSpPr>
        <p:spPr>
          <a:xfrm>
            <a:off x="0" y="0"/>
            <a:ext cx="12191999" cy="461665"/>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Century Gothic" panose="020B0502020202020204" pitchFamily="34" charset="0"/>
              </a:defRPr>
            </a:lvl1pPr>
          </a:lstStyle>
          <a:p>
            <a:r>
              <a:rPr lang="en-AU" dirty="0">
                <a:latin typeface="Arial Rounded MT Bold" panose="020F0704030504030204" pitchFamily="34" charset="0"/>
              </a:rPr>
              <a:t>The wider project lifecycle, and two types of business architecture</a:t>
            </a:r>
          </a:p>
        </p:txBody>
      </p:sp>
      <p:sp>
        <p:nvSpPr>
          <p:cNvPr id="11" name="Diamond 10">
            <a:extLst>
              <a:ext uri="{FF2B5EF4-FFF2-40B4-BE49-F238E27FC236}">
                <a16:creationId xmlns:a16="http://schemas.microsoft.com/office/drawing/2014/main" id="{49D24829-43AC-E952-ECD0-1AB69B6717BA}"/>
              </a:ext>
            </a:extLst>
          </p:cNvPr>
          <p:cNvSpPr/>
          <p:nvPr/>
        </p:nvSpPr>
        <p:spPr>
          <a:xfrm>
            <a:off x="10736824" y="352143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Five Benefits </a:t>
            </a:r>
            <a:r>
              <a:rPr lang="en-AU" sz="700" dirty="0">
                <a:solidFill>
                  <a:srgbClr val="FFFFD1"/>
                </a:solidFill>
              </a:rPr>
              <a:t>Realisation</a:t>
            </a:r>
          </a:p>
        </p:txBody>
      </p:sp>
    </p:spTree>
    <p:extLst>
      <p:ext uri="{BB962C8B-B14F-4D97-AF65-F5344CB8AC3E}">
        <p14:creationId xmlns:p14="http://schemas.microsoft.com/office/powerpoint/2010/main" val="1923959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46F-71B1-3AE6-D47B-5E847E45E9DC}"/>
            </a:ext>
          </a:extLst>
        </p:cNvPr>
        <p:cNvGrpSpPr/>
        <p:nvPr/>
      </p:nvGrpSpPr>
      <p:grpSpPr>
        <a:xfrm>
          <a:off x="0" y="0"/>
          <a:ext cx="0" cy="0"/>
          <a:chOff x="0" y="0"/>
          <a:chExt cx="0" cy="0"/>
        </a:xfrm>
      </p:grpSpPr>
      <p:sp>
        <p:nvSpPr>
          <p:cNvPr id="49" name="Rectangle 48">
            <a:extLst>
              <a:ext uri="{FF2B5EF4-FFF2-40B4-BE49-F238E27FC236}">
                <a16:creationId xmlns:a16="http://schemas.microsoft.com/office/drawing/2014/main" id="{E27A6835-9E78-5895-AAF0-0961206AFB69}"/>
              </a:ext>
            </a:extLst>
          </p:cNvPr>
          <p:cNvSpPr/>
          <p:nvPr/>
        </p:nvSpPr>
        <p:spPr>
          <a:xfrm>
            <a:off x="2090846" y="975214"/>
            <a:ext cx="3426449" cy="542278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Slide Number Placeholder 2">
            <a:extLst>
              <a:ext uri="{FF2B5EF4-FFF2-40B4-BE49-F238E27FC236}">
                <a16:creationId xmlns:a16="http://schemas.microsoft.com/office/drawing/2014/main" id="{43A164EE-F5DD-C85E-5EC4-C0FC0ED3D94E}"/>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11</a:t>
            </a:fld>
            <a:endParaRPr lang="en-AU" dirty="0"/>
          </a:p>
        </p:txBody>
      </p:sp>
      <p:cxnSp>
        <p:nvCxnSpPr>
          <p:cNvPr id="2" name="Straight Connector 1">
            <a:extLst>
              <a:ext uri="{FF2B5EF4-FFF2-40B4-BE49-F238E27FC236}">
                <a16:creationId xmlns:a16="http://schemas.microsoft.com/office/drawing/2014/main" id="{584BB320-8428-AD96-9553-DDDF6D7B263E}"/>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D6FB98-60B2-DD08-045F-7C91CAFE20C3}"/>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FC0A689-A2A6-3E52-01D9-443AE4E2338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BCC056C-B443-7BF9-165E-D826346B7F49}"/>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9388FD9-4A9A-2AC2-BB47-758272CDB6CC}"/>
              </a:ext>
            </a:extLst>
          </p:cNvPr>
          <p:cNvCxnSpPr>
            <a:cxnSpLocks/>
          </p:cNvCxnSpPr>
          <p:nvPr/>
        </p:nvCxnSpPr>
        <p:spPr>
          <a:xfrm flipV="1">
            <a:off x="5510172" y="664514"/>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0CF1EB-ED0A-0447-DF4A-2734DA5AAA9F}"/>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41016D4-768A-7AA7-9F95-609D9FB69726}"/>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DB7555-4281-E719-E098-0262AFD267A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4B989B6-9B53-3481-C7E4-D8C87478B705}"/>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9" name="Diamond 158">
            <a:extLst>
              <a:ext uri="{FF2B5EF4-FFF2-40B4-BE49-F238E27FC236}">
                <a16:creationId xmlns:a16="http://schemas.microsoft.com/office/drawing/2014/main" id="{FA6F3CF2-A618-FC88-995C-E4A78731FA0D}"/>
              </a:ext>
            </a:extLst>
          </p:cNvPr>
          <p:cNvSpPr/>
          <p:nvPr/>
        </p:nvSpPr>
        <p:spPr>
          <a:xfrm>
            <a:off x="1650893" y="3503909"/>
            <a:ext cx="882870" cy="880549"/>
          </a:xfrm>
          <a:prstGeom prst="diamond">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AU" sz="800" b="1" dirty="0"/>
              <a:t>Strategy release</a:t>
            </a:r>
          </a:p>
        </p:txBody>
      </p:sp>
      <p:sp>
        <p:nvSpPr>
          <p:cNvPr id="42" name="Rectangle 41">
            <a:extLst>
              <a:ext uri="{FF2B5EF4-FFF2-40B4-BE49-F238E27FC236}">
                <a16:creationId xmlns:a16="http://schemas.microsoft.com/office/drawing/2014/main" id="{A197D584-BF40-9118-9583-03EE97F79CDA}"/>
              </a:ext>
            </a:extLst>
          </p:cNvPr>
          <p:cNvSpPr/>
          <p:nvPr/>
        </p:nvSpPr>
        <p:spPr>
          <a:xfrm>
            <a:off x="5050109" y="3377346"/>
            <a:ext cx="6565392" cy="1133675"/>
          </a:xfrm>
          <a:prstGeom prst="rect">
            <a:avLst/>
          </a:prstGeom>
          <a:solidFill>
            <a:srgbClr val="E6F9FE">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3" name="Diamond 42">
            <a:extLst>
              <a:ext uri="{FF2B5EF4-FFF2-40B4-BE49-F238E27FC236}">
                <a16:creationId xmlns:a16="http://schemas.microsoft.com/office/drawing/2014/main" id="{B7231C3B-868C-3C5B-3766-19802E662850}"/>
              </a:ext>
            </a:extLst>
          </p:cNvPr>
          <p:cNvSpPr/>
          <p:nvPr/>
        </p:nvSpPr>
        <p:spPr>
          <a:xfrm>
            <a:off x="5094797" y="350111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zero</a:t>
            </a:r>
          </a:p>
          <a:p>
            <a:pPr algn="ctr"/>
            <a:r>
              <a:rPr lang="en-AU" sz="800" dirty="0">
                <a:solidFill>
                  <a:srgbClr val="FFFFD1"/>
                </a:solidFill>
              </a:rPr>
              <a:t>Project definition</a:t>
            </a:r>
          </a:p>
        </p:txBody>
      </p:sp>
      <p:sp>
        <p:nvSpPr>
          <p:cNvPr id="44" name="Diamond 43">
            <a:extLst>
              <a:ext uri="{FF2B5EF4-FFF2-40B4-BE49-F238E27FC236}">
                <a16:creationId xmlns:a16="http://schemas.microsoft.com/office/drawing/2014/main" id="{04DC0EF2-3118-FD09-3027-DC91D6401313}"/>
              </a:ext>
            </a:extLst>
          </p:cNvPr>
          <p:cNvSpPr/>
          <p:nvPr/>
        </p:nvSpPr>
        <p:spPr>
          <a:xfrm>
            <a:off x="6205343" y="350111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One</a:t>
            </a:r>
          </a:p>
          <a:p>
            <a:pPr algn="ctr"/>
            <a:r>
              <a:rPr lang="en-AU" sz="800" dirty="0">
                <a:solidFill>
                  <a:srgbClr val="FFFFD1"/>
                </a:solidFill>
              </a:rPr>
              <a:t>Business Case</a:t>
            </a:r>
          </a:p>
        </p:txBody>
      </p:sp>
      <p:sp>
        <p:nvSpPr>
          <p:cNvPr id="45" name="Diamond 44">
            <a:extLst>
              <a:ext uri="{FF2B5EF4-FFF2-40B4-BE49-F238E27FC236}">
                <a16:creationId xmlns:a16="http://schemas.microsoft.com/office/drawing/2014/main" id="{45F1A368-D3E8-3659-BEBA-B3D0AC215826}"/>
              </a:ext>
            </a:extLst>
          </p:cNvPr>
          <p:cNvSpPr/>
          <p:nvPr/>
        </p:nvSpPr>
        <p:spPr>
          <a:xfrm>
            <a:off x="7347364" y="350111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Two Delivery Strategy</a:t>
            </a:r>
          </a:p>
        </p:txBody>
      </p:sp>
      <p:sp>
        <p:nvSpPr>
          <p:cNvPr id="46" name="Diamond 45">
            <a:extLst>
              <a:ext uri="{FF2B5EF4-FFF2-40B4-BE49-F238E27FC236}">
                <a16:creationId xmlns:a16="http://schemas.microsoft.com/office/drawing/2014/main" id="{F636E0EE-D7F0-B0E9-49E8-B05080DABCEB}"/>
              </a:ext>
            </a:extLst>
          </p:cNvPr>
          <p:cNvSpPr/>
          <p:nvPr/>
        </p:nvSpPr>
        <p:spPr>
          <a:xfrm>
            <a:off x="8476355" y="350111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Three Project commencement</a:t>
            </a:r>
          </a:p>
        </p:txBody>
      </p:sp>
      <p:sp>
        <p:nvSpPr>
          <p:cNvPr id="47" name="Diamond 46">
            <a:extLst>
              <a:ext uri="{FF2B5EF4-FFF2-40B4-BE49-F238E27FC236}">
                <a16:creationId xmlns:a16="http://schemas.microsoft.com/office/drawing/2014/main" id="{168964B2-BFBF-A143-A83C-F3140B9BAC39}"/>
              </a:ext>
            </a:extLst>
          </p:cNvPr>
          <p:cNvSpPr/>
          <p:nvPr/>
        </p:nvSpPr>
        <p:spPr>
          <a:xfrm>
            <a:off x="9617067" y="350111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Four Project delivery</a:t>
            </a:r>
          </a:p>
        </p:txBody>
      </p:sp>
      <p:sp>
        <p:nvSpPr>
          <p:cNvPr id="56" name="Rectangle: Rounded Corners 55">
            <a:extLst>
              <a:ext uri="{FF2B5EF4-FFF2-40B4-BE49-F238E27FC236}">
                <a16:creationId xmlns:a16="http://schemas.microsoft.com/office/drawing/2014/main" id="{7730F7D2-F66F-976F-6B06-F1A1FE7D16B9}"/>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cxnSp>
        <p:nvCxnSpPr>
          <p:cNvPr id="57" name="Straight Connector 56">
            <a:extLst>
              <a:ext uri="{FF2B5EF4-FFF2-40B4-BE49-F238E27FC236}">
                <a16:creationId xmlns:a16="http://schemas.microsoft.com/office/drawing/2014/main" id="{EA913035-A38A-B6FC-56B4-92AD9DCDBDFD}"/>
              </a:ext>
            </a:extLst>
          </p:cNvPr>
          <p:cNvCxnSpPr>
            <a:cxnSpLocks/>
          </p:cNvCxnSpPr>
          <p:nvPr/>
        </p:nvCxnSpPr>
        <p:spPr>
          <a:xfrm flipH="1" flipV="1">
            <a:off x="1892585" y="920028"/>
            <a:ext cx="8875007" cy="188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Rounded Rectangle 165">
            <a:extLst>
              <a:ext uri="{FF2B5EF4-FFF2-40B4-BE49-F238E27FC236}">
                <a16:creationId xmlns:a16="http://schemas.microsoft.com/office/drawing/2014/main" id="{8185C05C-4FBD-B085-7787-D5EE4B16F0C2}"/>
              </a:ext>
            </a:extLst>
          </p:cNvPr>
          <p:cNvSpPr/>
          <p:nvPr/>
        </p:nvSpPr>
        <p:spPr>
          <a:xfrm>
            <a:off x="783978" y="650752"/>
            <a:ext cx="127764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STRATEGY DEVELOPMENT</a:t>
            </a:r>
            <a:endParaRPr lang="en-AU" sz="1050" dirty="0">
              <a:solidFill>
                <a:schemeClr val="accent1"/>
              </a:solidFill>
            </a:endParaRPr>
          </a:p>
        </p:txBody>
      </p:sp>
      <p:sp>
        <p:nvSpPr>
          <p:cNvPr id="59" name="Oval 58">
            <a:extLst>
              <a:ext uri="{FF2B5EF4-FFF2-40B4-BE49-F238E27FC236}">
                <a16:creationId xmlns:a16="http://schemas.microsoft.com/office/drawing/2014/main" id="{E4EB8976-B246-FE8A-0E46-EB5CBFDC8DC9}"/>
              </a:ext>
            </a:extLst>
          </p:cNvPr>
          <p:cNvSpPr/>
          <p:nvPr/>
        </p:nvSpPr>
        <p:spPr>
          <a:xfrm>
            <a:off x="1733824" y="767452"/>
            <a:ext cx="311778"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60" name="object 10">
            <a:extLst>
              <a:ext uri="{FF2B5EF4-FFF2-40B4-BE49-F238E27FC236}">
                <a16:creationId xmlns:a16="http://schemas.microsoft.com/office/drawing/2014/main" id="{D9E51F9D-1C65-454A-969F-31DFBB216B51}"/>
              </a:ext>
            </a:extLst>
          </p:cNvPr>
          <p:cNvPicPr/>
          <p:nvPr/>
        </p:nvPicPr>
        <p:blipFill>
          <a:blip r:embed="rId2" cstate="print">
            <a:duotone>
              <a:prstClr val="black"/>
              <a:schemeClr val="accent5">
                <a:tint val="45000"/>
                <a:satMod val="400000"/>
              </a:schemeClr>
            </a:duotone>
          </a:blip>
          <a:stretch>
            <a:fillRect/>
          </a:stretch>
        </p:blipFill>
        <p:spPr>
          <a:xfrm>
            <a:off x="1799477" y="833266"/>
            <a:ext cx="181847" cy="192372"/>
          </a:xfrm>
          <a:prstGeom prst="rect">
            <a:avLst/>
          </a:prstGeom>
          <a:solidFill>
            <a:srgbClr val="E6F9FE"/>
          </a:solidFill>
          <a:ln>
            <a:noFill/>
          </a:ln>
        </p:spPr>
      </p:pic>
      <p:sp>
        <p:nvSpPr>
          <p:cNvPr id="61" name="Rounded Rectangle 158">
            <a:extLst>
              <a:ext uri="{FF2B5EF4-FFF2-40B4-BE49-F238E27FC236}">
                <a16:creationId xmlns:a16="http://schemas.microsoft.com/office/drawing/2014/main" id="{6C61FA80-7501-8F1D-E2BF-798925B1A2C9}"/>
              </a:ext>
            </a:extLst>
          </p:cNvPr>
          <p:cNvSpPr/>
          <p:nvPr/>
        </p:nvSpPr>
        <p:spPr>
          <a:xfrm>
            <a:off x="2114750" y="650752"/>
            <a:ext cx="3327191"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ORGANISATIONAL DESIGN </a:t>
            </a:r>
          </a:p>
        </p:txBody>
      </p:sp>
      <p:sp>
        <p:nvSpPr>
          <p:cNvPr id="62" name="Oval 61">
            <a:extLst>
              <a:ext uri="{FF2B5EF4-FFF2-40B4-BE49-F238E27FC236}">
                <a16:creationId xmlns:a16="http://schemas.microsoft.com/office/drawing/2014/main" id="{EB03C8FE-F4DD-9F45-FFF7-409BADCB0B10}"/>
              </a:ext>
            </a:extLst>
          </p:cNvPr>
          <p:cNvSpPr/>
          <p:nvPr/>
        </p:nvSpPr>
        <p:spPr>
          <a:xfrm>
            <a:off x="4549426" y="767452"/>
            <a:ext cx="329791"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63" name="object 41">
            <a:extLst>
              <a:ext uri="{FF2B5EF4-FFF2-40B4-BE49-F238E27FC236}">
                <a16:creationId xmlns:a16="http://schemas.microsoft.com/office/drawing/2014/main" id="{B3B778AC-9BA1-33DD-91F5-8B09B81704FB}"/>
              </a:ext>
            </a:extLst>
          </p:cNvPr>
          <p:cNvPicPr/>
          <p:nvPr/>
        </p:nvPicPr>
        <p:blipFill>
          <a:blip r:embed="rId3" cstate="print">
            <a:duotone>
              <a:prstClr val="black"/>
              <a:schemeClr val="accent1">
                <a:tint val="45000"/>
                <a:satMod val="400000"/>
              </a:schemeClr>
            </a:duotone>
          </a:blip>
          <a:stretch>
            <a:fillRect/>
          </a:stretch>
        </p:blipFill>
        <p:spPr>
          <a:xfrm>
            <a:off x="4621950" y="827920"/>
            <a:ext cx="179030" cy="203064"/>
          </a:xfrm>
          <a:prstGeom prst="rect">
            <a:avLst/>
          </a:prstGeom>
          <a:solidFill>
            <a:srgbClr val="E6F9FE"/>
          </a:solidFill>
          <a:ln>
            <a:noFill/>
          </a:ln>
        </p:spPr>
      </p:pic>
      <p:sp>
        <p:nvSpPr>
          <p:cNvPr id="449" name="Rounded Rectangle 160">
            <a:extLst>
              <a:ext uri="{FF2B5EF4-FFF2-40B4-BE49-F238E27FC236}">
                <a16:creationId xmlns:a16="http://schemas.microsoft.com/office/drawing/2014/main" id="{2C2B10A3-8926-5121-CEC6-A50241A0875F}"/>
              </a:ext>
            </a:extLst>
          </p:cNvPr>
          <p:cNvSpPr/>
          <p:nvPr/>
        </p:nvSpPr>
        <p:spPr>
          <a:xfrm>
            <a:off x="5561764" y="650752"/>
            <a:ext cx="3318646"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PROJECT DESIGN</a:t>
            </a:r>
          </a:p>
        </p:txBody>
      </p:sp>
      <p:sp>
        <p:nvSpPr>
          <p:cNvPr id="455" name="Oval 454">
            <a:extLst>
              <a:ext uri="{FF2B5EF4-FFF2-40B4-BE49-F238E27FC236}">
                <a16:creationId xmlns:a16="http://schemas.microsoft.com/office/drawing/2014/main" id="{06E2E88C-80E4-B452-19A6-5370C891FBC6}"/>
              </a:ext>
            </a:extLst>
          </p:cNvPr>
          <p:cNvSpPr/>
          <p:nvPr/>
        </p:nvSpPr>
        <p:spPr>
          <a:xfrm>
            <a:off x="7758009" y="767452"/>
            <a:ext cx="316366"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sp>
        <p:nvSpPr>
          <p:cNvPr id="456" name="Rounded Rectangle 163">
            <a:extLst>
              <a:ext uri="{FF2B5EF4-FFF2-40B4-BE49-F238E27FC236}">
                <a16:creationId xmlns:a16="http://schemas.microsoft.com/office/drawing/2014/main" id="{A1BBF008-7221-72F0-B168-94B49C7F608C}"/>
              </a:ext>
            </a:extLst>
          </p:cNvPr>
          <p:cNvSpPr/>
          <p:nvPr/>
        </p:nvSpPr>
        <p:spPr>
          <a:xfrm>
            <a:off x="10073029" y="650752"/>
            <a:ext cx="2084682" cy="557401"/>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OPERATIONS &amp; </a:t>
            </a:r>
            <a:br>
              <a:rPr lang="en-AU" sz="1050" b="1" dirty="0">
                <a:solidFill>
                  <a:schemeClr val="accent1"/>
                </a:solidFill>
              </a:rPr>
            </a:br>
            <a:r>
              <a:rPr lang="en-AU" sz="1050" b="1" dirty="0">
                <a:solidFill>
                  <a:schemeClr val="accent1"/>
                </a:solidFill>
              </a:rPr>
              <a:t>SUSTAINMENT</a:t>
            </a:r>
            <a:endParaRPr lang="en-US" sz="1050" dirty="0">
              <a:solidFill>
                <a:schemeClr val="accent1"/>
              </a:solidFill>
              <a:ea typeface="Roboto"/>
              <a:cs typeface="Roboto"/>
            </a:endParaRPr>
          </a:p>
        </p:txBody>
      </p:sp>
      <p:sp>
        <p:nvSpPr>
          <p:cNvPr id="457" name="Oval 456">
            <a:extLst>
              <a:ext uri="{FF2B5EF4-FFF2-40B4-BE49-F238E27FC236}">
                <a16:creationId xmlns:a16="http://schemas.microsoft.com/office/drawing/2014/main" id="{66B4D4C4-9E7A-5805-C9BD-809FE5359A1D}"/>
              </a:ext>
            </a:extLst>
          </p:cNvPr>
          <p:cNvSpPr/>
          <p:nvPr/>
        </p:nvSpPr>
        <p:spPr>
          <a:xfrm>
            <a:off x="1174882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58" name="Picture 457">
            <a:extLst>
              <a:ext uri="{FF2B5EF4-FFF2-40B4-BE49-F238E27FC236}">
                <a16:creationId xmlns:a16="http://schemas.microsoft.com/office/drawing/2014/main" id="{01CE2B81-84D8-89D8-9CCC-E262CE6477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22207" y="844619"/>
            <a:ext cx="169423" cy="169667"/>
          </a:xfrm>
          <a:prstGeom prst="rect">
            <a:avLst/>
          </a:prstGeom>
          <a:solidFill>
            <a:srgbClr val="E6F9FE"/>
          </a:solidFill>
          <a:ln>
            <a:noFill/>
          </a:ln>
        </p:spPr>
      </p:pic>
      <p:sp>
        <p:nvSpPr>
          <p:cNvPr id="459" name="Rounded Rectangle 159">
            <a:extLst>
              <a:ext uri="{FF2B5EF4-FFF2-40B4-BE49-F238E27FC236}">
                <a16:creationId xmlns:a16="http://schemas.microsoft.com/office/drawing/2014/main" id="{E8BE1EB0-2BE1-2960-8E8E-BEF27F32EDB0}"/>
              </a:ext>
            </a:extLst>
          </p:cNvPr>
          <p:cNvSpPr/>
          <p:nvPr/>
        </p:nvSpPr>
        <p:spPr>
          <a:xfrm>
            <a:off x="8932437" y="650752"/>
            <a:ext cx="107615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PROJECT DELIVERY</a:t>
            </a:r>
          </a:p>
        </p:txBody>
      </p:sp>
      <p:pic>
        <p:nvPicPr>
          <p:cNvPr id="460" name="Picture 459">
            <a:extLst>
              <a:ext uri="{FF2B5EF4-FFF2-40B4-BE49-F238E27FC236}">
                <a16:creationId xmlns:a16="http://schemas.microsoft.com/office/drawing/2014/main" id="{791D8A8D-2B00-8BD3-87AA-CE3897BE8457}"/>
              </a:ext>
            </a:extLst>
          </p:cNvPr>
          <p:cNvPicPr>
            <a:picLocks noChangeAspect="1"/>
          </p:cNvPicPr>
          <p:nvPr/>
        </p:nvPicPr>
        <p:blipFill>
          <a:blip r:embed="rId5"/>
          <a:stretch>
            <a:fillRect/>
          </a:stretch>
        </p:blipFill>
        <p:spPr>
          <a:xfrm>
            <a:off x="7813879" y="819063"/>
            <a:ext cx="192850" cy="220779"/>
          </a:xfrm>
          <a:prstGeom prst="rect">
            <a:avLst/>
          </a:prstGeom>
          <a:solidFill>
            <a:srgbClr val="E6F9FE"/>
          </a:solidFill>
          <a:ln>
            <a:noFill/>
          </a:ln>
        </p:spPr>
      </p:pic>
      <p:sp>
        <p:nvSpPr>
          <p:cNvPr id="461" name="Rectangle 460">
            <a:extLst>
              <a:ext uri="{FF2B5EF4-FFF2-40B4-BE49-F238E27FC236}">
                <a16:creationId xmlns:a16="http://schemas.microsoft.com/office/drawing/2014/main" id="{206BF976-2AD9-72DF-C97F-345C8E527D68}"/>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62" name="Rectangle 461">
            <a:extLst>
              <a:ext uri="{FF2B5EF4-FFF2-40B4-BE49-F238E27FC236}">
                <a16:creationId xmlns:a16="http://schemas.microsoft.com/office/drawing/2014/main" id="{5140BDB5-D9C8-EB67-8A0A-AB1A056FA73E}"/>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463" name="Rectangle 462">
            <a:extLst>
              <a:ext uri="{FF2B5EF4-FFF2-40B4-BE49-F238E27FC236}">
                <a16:creationId xmlns:a16="http://schemas.microsoft.com/office/drawing/2014/main" id="{ABD88AB6-04E1-BA15-8D1C-CC824E64D57F}"/>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464" name="Rectangle 463">
            <a:extLst>
              <a:ext uri="{FF2B5EF4-FFF2-40B4-BE49-F238E27FC236}">
                <a16:creationId xmlns:a16="http://schemas.microsoft.com/office/drawing/2014/main" id="{909A08B5-6056-3072-9534-B96A4046312B}"/>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465" name="Diamond 464">
            <a:extLst>
              <a:ext uri="{FF2B5EF4-FFF2-40B4-BE49-F238E27FC236}">
                <a16:creationId xmlns:a16="http://schemas.microsoft.com/office/drawing/2014/main" id="{E2607F85-8C8E-D75B-81A6-5E315F97508C}"/>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466" name="Rectangle 465">
            <a:extLst>
              <a:ext uri="{FF2B5EF4-FFF2-40B4-BE49-F238E27FC236}">
                <a16:creationId xmlns:a16="http://schemas.microsoft.com/office/drawing/2014/main" id="{47C783E7-E3EB-DE3A-F047-2C703FDE13A9}"/>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468" name="Straight Arrow Connector 467">
            <a:extLst>
              <a:ext uri="{FF2B5EF4-FFF2-40B4-BE49-F238E27FC236}">
                <a16:creationId xmlns:a16="http://schemas.microsoft.com/office/drawing/2014/main" id="{56813A7A-C40E-4BC6-6C73-C50329D7BA67}"/>
              </a:ext>
            </a:extLst>
          </p:cNvPr>
          <p:cNvCxnSpPr>
            <a:cxnSpLocks/>
            <a:stCxn id="466" idx="0"/>
            <a:endCxn id="465"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469" name="Straight Arrow Connector 468">
            <a:extLst>
              <a:ext uri="{FF2B5EF4-FFF2-40B4-BE49-F238E27FC236}">
                <a16:creationId xmlns:a16="http://schemas.microsoft.com/office/drawing/2014/main" id="{E5755C0A-42E2-0E20-AFC9-C5A4738F96CF}"/>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BBC46215-F95F-775B-AEAD-BD62582C6EC0}"/>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84FFC7C9-2839-2452-EFA7-DCD4BFD343DD}"/>
              </a:ext>
            </a:extLst>
          </p:cNvPr>
          <p:cNvCxnSpPr>
            <a:cxnSpLocks/>
          </p:cNvCxnSpPr>
          <p:nvPr/>
        </p:nvCxnSpPr>
        <p:spPr>
          <a:xfrm>
            <a:off x="9127925" y="2001748"/>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2" name="TextBox 28">
            <a:extLst>
              <a:ext uri="{FF2B5EF4-FFF2-40B4-BE49-F238E27FC236}">
                <a16:creationId xmlns:a16="http://schemas.microsoft.com/office/drawing/2014/main" id="{72CEF317-D9A8-6788-99E0-2AD1E57B6245}"/>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473" name="Rectangle 472">
            <a:extLst>
              <a:ext uri="{FF2B5EF4-FFF2-40B4-BE49-F238E27FC236}">
                <a16:creationId xmlns:a16="http://schemas.microsoft.com/office/drawing/2014/main" id="{FCF0F61E-77B8-3F7C-A020-1F67F4671BE9}"/>
              </a:ext>
            </a:extLst>
          </p:cNvPr>
          <p:cNvSpPr/>
          <p:nvPr/>
        </p:nvSpPr>
        <p:spPr>
          <a:xfrm>
            <a:off x="99544" y="654177"/>
            <a:ext cx="537096" cy="55055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00" dirty="0">
                <a:solidFill>
                  <a:schemeClr val="accent1"/>
                </a:solidFill>
              </a:rPr>
              <a:t>Purpose</a:t>
            </a:r>
          </a:p>
        </p:txBody>
      </p:sp>
      <p:cxnSp>
        <p:nvCxnSpPr>
          <p:cNvPr id="474" name="Straight Arrow Connector 473">
            <a:extLst>
              <a:ext uri="{FF2B5EF4-FFF2-40B4-BE49-F238E27FC236}">
                <a16:creationId xmlns:a16="http://schemas.microsoft.com/office/drawing/2014/main" id="{B9B71510-BA06-BD25-2B33-9C4D78B75889}"/>
              </a:ext>
            </a:extLst>
          </p:cNvPr>
          <p:cNvCxnSpPr>
            <a:cxnSpLocks/>
          </p:cNvCxnSpPr>
          <p:nvPr/>
        </p:nvCxnSpPr>
        <p:spPr>
          <a:xfrm flipV="1">
            <a:off x="636640" y="927268"/>
            <a:ext cx="147338" cy="1"/>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75" name="Oval 474">
            <a:extLst>
              <a:ext uri="{FF2B5EF4-FFF2-40B4-BE49-F238E27FC236}">
                <a16:creationId xmlns:a16="http://schemas.microsoft.com/office/drawing/2014/main" id="{A690228F-3D91-439C-F678-C3EB468B3E7E}"/>
              </a:ext>
            </a:extLst>
          </p:cNvPr>
          <p:cNvSpPr/>
          <p:nvPr/>
        </p:nvSpPr>
        <p:spPr>
          <a:xfrm>
            <a:off x="965990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latin typeface="+mj-lt"/>
            </a:endParaRPr>
          </a:p>
        </p:txBody>
      </p:sp>
      <p:pic>
        <p:nvPicPr>
          <p:cNvPr id="476" name="Picture 475">
            <a:extLst>
              <a:ext uri="{FF2B5EF4-FFF2-40B4-BE49-F238E27FC236}">
                <a16:creationId xmlns:a16="http://schemas.microsoft.com/office/drawing/2014/main" id="{4D443898-30EC-47C6-737D-995F1B6BAE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4341" y="836960"/>
            <a:ext cx="184720" cy="184985"/>
          </a:xfrm>
          <a:prstGeom prst="rect">
            <a:avLst/>
          </a:prstGeom>
          <a:solidFill>
            <a:srgbClr val="E6F9FE"/>
          </a:solidFill>
          <a:ln>
            <a:noFill/>
          </a:ln>
        </p:spPr>
      </p:pic>
      <p:sp>
        <p:nvSpPr>
          <p:cNvPr id="37" name="TextBox 36">
            <a:extLst>
              <a:ext uri="{FF2B5EF4-FFF2-40B4-BE49-F238E27FC236}">
                <a16:creationId xmlns:a16="http://schemas.microsoft.com/office/drawing/2014/main" id="{BF944B31-477A-407E-5EF5-B52480CAA05F}"/>
              </a:ext>
            </a:extLst>
          </p:cNvPr>
          <p:cNvSpPr txBox="1"/>
          <p:nvPr/>
        </p:nvSpPr>
        <p:spPr>
          <a:xfrm>
            <a:off x="2488268" y="3625138"/>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rPr>
              <a:t>Strategy analysis</a:t>
            </a:r>
          </a:p>
        </p:txBody>
      </p:sp>
      <p:sp>
        <p:nvSpPr>
          <p:cNvPr id="38" name="TextBox 37">
            <a:extLst>
              <a:ext uri="{FF2B5EF4-FFF2-40B4-BE49-F238E27FC236}">
                <a16:creationId xmlns:a16="http://schemas.microsoft.com/office/drawing/2014/main" id="{5A8B6C8C-B801-CEC8-46FB-E4D10854F371}"/>
              </a:ext>
            </a:extLst>
          </p:cNvPr>
          <p:cNvSpPr txBox="1"/>
          <p:nvPr/>
        </p:nvSpPr>
        <p:spPr>
          <a:xfrm>
            <a:off x="3022416" y="3625138"/>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Focus area identify-cation</a:t>
            </a:r>
          </a:p>
        </p:txBody>
      </p:sp>
      <p:sp>
        <p:nvSpPr>
          <p:cNvPr id="39" name="TextBox 38">
            <a:extLst>
              <a:ext uri="{FF2B5EF4-FFF2-40B4-BE49-F238E27FC236}">
                <a16:creationId xmlns:a16="http://schemas.microsoft.com/office/drawing/2014/main" id="{096AC338-D957-0094-220F-D7864A1B67E1}"/>
              </a:ext>
            </a:extLst>
          </p:cNvPr>
          <p:cNvSpPr txBox="1"/>
          <p:nvPr/>
        </p:nvSpPr>
        <p:spPr>
          <a:xfrm>
            <a:off x="3552749" y="3625138"/>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Focus area analysis</a:t>
            </a:r>
          </a:p>
        </p:txBody>
      </p:sp>
      <p:sp>
        <p:nvSpPr>
          <p:cNvPr id="40" name="TextBox 39">
            <a:extLst>
              <a:ext uri="{FF2B5EF4-FFF2-40B4-BE49-F238E27FC236}">
                <a16:creationId xmlns:a16="http://schemas.microsoft.com/office/drawing/2014/main" id="{0DE5E35D-A364-CA6B-A9E5-363B477881A3}"/>
              </a:ext>
            </a:extLst>
          </p:cNvPr>
          <p:cNvSpPr txBox="1"/>
          <p:nvPr/>
        </p:nvSpPr>
        <p:spPr>
          <a:xfrm>
            <a:off x="4083095" y="3625138"/>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Uplift definition</a:t>
            </a:r>
          </a:p>
        </p:txBody>
      </p:sp>
      <p:sp>
        <p:nvSpPr>
          <p:cNvPr id="41" name="TextBox 40">
            <a:extLst>
              <a:ext uri="{FF2B5EF4-FFF2-40B4-BE49-F238E27FC236}">
                <a16:creationId xmlns:a16="http://schemas.microsoft.com/office/drawing/2014/main" id="{741258CA-A9E1-79AE-6040-00DDFBD8DA28}"/>
              </a:ext>
            </a:extLst>
          </p:cNvPr>
          <p:cNvSpPr txBox="1"/>
          <p:nvPr/>
        </p:nvSpPr>
        <p:spPr>
          <a:xfrm>
            <a:off x="4612594" y="3625138"/>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Project </a:t>
            </a:r>
            <a:r>
              <a:rPr lang="en-AU" sz="500" b="1" dirty="0">
                <a:latin typeface="Roboto" pitchFamily="2" charset="0"/>
                <a:ea typeface="Roboto" pitchFamily="2" charset="0"/>
                <a:cs typeface="Roboto"/>
              </a:rPr>
              <a:t>identification</a:t>
            </a:r>
          </a:p>
        </p:txBody>
      </p:sp>
      <p:sp>
        <p:nvSpPr>
          <p:cNvPr id="478" name="TextBox 477">
            <a:extLst>
              <a:ext uri="{FF2B5EF4-FFF2-40B4-BE49-F238E27FC236}">
                <a16:creationId xmlns:a16="http://schemas.microsoft.com/office/drawing/2014/main" id="{9B0CF975-FDB0-41AF-EC55-1B4D1E22077F}"/>
              </a:ext>
            </a:extLst>
          </p:cNvPr>
          <p:cNvSpPr txBox="1"/>
          <p:nvPr/>
        </p:nvSpPr>
        <p:spPr>
          <a:xfrm>
            <a:off x="296608" y="1237659"/>
            <a:ext cx="7031109" cy="2893100"/>
          </a:xfrm>
          <a:prstGeom prst="rect">
            <a:avLst/>
          </a:prstGeom>
          <a:solidFill>
            <a:schemeClr val="accent4">
              <a:lumMod val="20000"/>
              <a:lumOff val="80000"/>
            </a:schemeClr>
          </a:solidFill>
        </p:spPr>
        <p:txBody>
          <a:bodyPr wrap="square" rtlCol="0" anchor="ctr">
            <a:spAutoFit/>
          </a:bodyPr>
          <a:lstStyle/>
          <a:p>
            <a:r>
              <a:rPr lang="en-AU" sz="1600" b="1" dirty="0"/>
              <a:t>Strategic capability-based planning</a:t>
            </a:r>
          </a:p>
          <a:p>
            <a:r>
              <a:rPr lang="en-AU" sz="1600" dirty="0"/>
              <a:t>One of the central methods of strategic business architecture is strategic business capability-based planning (CBP).</a:t>
            </a:r>
          </a:p>
          <a:p>
            <a:r>
              <a:rPr lang="en-AU" sz="1600" dirty="0"/>
              <a:t>CBP works in parallel with other strategy analysis methods</a:t>
            </a:r>
          </a:p>
          <a:p>
            <a:r>
              <a:rPr lang="en-AU" sz="1600" dirty="0"/>
              <a:t>Under CBP, strategic aims are analysed through a business capability lens to identify what the organisation needs to be better at to achieve its aims.</a:t>
            </a:r>
          </a:p>
          <a:p>
            <a:r>
              <a:rPr lang="en-AU" sz="1600" dirty="0"/>
              <a:t>These capabilities are analysed in more detail through lenses of PPPIT – policy / strategy, people, process, information/data and tools / technology.</a:t>
            </a:r>
          </a:p>
          <a:p>
            <a:r>
              <a:rPr lang="en-AU" sz="1600" dirty="0"/>
              <a:t>The information and knowledge built from this analysis is then combined with other strategy analysis models and perspectives to identify capability uplift needed, then the projects that will achieve that uplift.</a:t>
            </a:r>
          </a:p>
        </p:txBody>
      </p:sp>
      <p:sp>
        <p:nvSpPr>
          <p:cNvPr id="143" name="TextBox 142">
            <a:extLst>
              <a:ext uri="{FF2B5EF4-FFF2-40B4-BE49-F238E27FC236}">
                <a16:creationId xmlns:a16="http://schemas.microsoft.com/office/drawing/2014/main" id="{4EAF2997-F623-FB28-B9EC-7692C8053EDD}"/>
              </a:ext>
            </a:extLst>
          </p:cNvPr>
          <p:cNvSpPr txBox="1"/>
          <p:nvPr/>
        </p:nvSpPr>
        <p:spPr>
          <a:xfrm>
            <a:off x="0" y="0"/>
            <a:ext cx="12191999" cy="461665"/>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r>
              <a:rPr lang="en-AU" dirty="0"/>
              <a:t>The wider project lifecycle, and two types of business architecture</a:t>
            </a:r>
          </a:p>
        </p:txBody>
      </p:sp>
      <p:sp>
        <p:nvSpPr>
          <p:cNvPr id="50" name="Diamond 49">
            <a:extLst>
              <a:ext uri="{FF2B5EF4-FFF2-40B4-BE49-F238E27FC236}">
                <a16:creationId xmlns:a16="http://schemas.microsoft.com/office/drawing/2014/main" id="{34DF1BF0-E88E-42A3-AFEC-894C477653B7}"/>
              </a:ext>
            </a:extLst>
          </p:cNvPr>
          <p:cNvSpPr/>
          <p:nvPr/>
        </p:nvSpPr>
        <p:spPr>
          <a:xfrm>
            <a:off x="10736824" y="350111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Five Benefits </a:t>
            </a:r>
            <a:r>
              <a:rPr lang="en-AU" sz="700" dirty="0">
                <a:solidFill>
                  <a:srgbClr val="FFFFD1"/>
                </a:solidFill>
              </a:rPr>
              <a:t>Realisation</a:t>
            </a:r>
          </a:p>
        </p:txBody>
      </p:sp>
      <p:grpSp>
        <p:nvGrpSpPr>
          <p:cNvPr id="48" name="Group 47">
            <a:extLst>
              <a:ext uri="{FF2B5EF4-FFF2-40B4-BE49-F238E27FC236}">
                <a16:creationId xmlns:a16="http://schemas.microsoft.com/office/drawing/2014/main" id="{44411146-B720-3840-5C08-9DC343F004C0}"/>
              </a:ext>
            </a:extLst>
          </p:cNvPr>
          <p:cNvGrpSpPr/>
          <p:nvPr/>
        </p:nvGrpSpPr>
        <p:grpSpPr>
          <a:xfrm>
            <a:off x="646112" y="4454279"/>
            <a:ext cx="5323726" cy="2221630"/>
            <a:chOff x="545083" y="4271005"/>
            <a:chExt cx="5388552" cy="2565106"/>
          </a:xfrm>
        </p:grpSpPr>
        <p:grpSp>
          <p:nvGrpSpPr>
            <p:cNvPr id="51" name="Group 50">
              <a:extLst>
                <a:ext uri="{FF2B5EF4-FFF2-40B4-BE49-F238E27FC236}">
                  <a16:creationId xmlns:a16="http://schemas.microsoft.com/office/drawing/2014/main" id="{55A65EFA-2B04-3057-3883-2AB8878BFDA9}"/>
                </a:ext>
              </a:extLst>
            </p:cNvPr>
            <p:cNvGrpSpPr/>
            <p:nvPr/>
          </p:nvGrpSpPr>
          <p:grpSpPr>
            <a:xfrm>
              <a:off x="1679631" y="5519300"/>
              <a:ext cx="2611869" cy="1212749"/>
              <a:chOff x="1679631" y="5458516"/>
              <a:chExt cx="2611869" cy="1223998"/>
            </a:xfrm>
          </p:grpSpPr>
          <p:grpSp>
            <p:nvGrpSpPr>
              <p:cNvPr id="564" name="Group 563">
                <a:extLst>
                  <a:ext uri="{FF2B5EF4-FFF2-40B4-BE49-F238E27FC236}">
                    <a16:creationId xmlns:a16="http://schemas.microsoft.com/office/drawing/2014/main" id="{42848183-EC74-33F9-BA3A-473CABA30C73}"/>
                  </a:ext>
                </a:extLst>
              </p:cNvPr>
              <p:cNvGrpSpPr/>
              <p:nvPr/>
            </p:nvGrpSpPr>
            <p:grpSpPr>
              <a:xfrm>
                <a:off x="1687952" y="5458516"/>
                <a:ext cx="1322596" cy="233992"/>
                <a:chOff x="1571038" y="5466505"/>
                <a:chExt cx="1322596" cy="233992"/>
              </a:xfrm>
            </p:grpSpPr>
            <p:cxnSp>
              <p:nvCxnSpPr>
                <p:cNvPr id="574" name="Straight Connector 573">
                  <a:extLst>
                    <a:ext uri="{FF2B5EF4-FFF2-40B4-BE49-F238E27FC236}">
                      <a16:creationId xmlns:a16="http://schemas.microsoft.com/office/drawing/2014/main" id="{0B02F79A-E9D3-2E44-8C06-6DD5E123C748}"/>
                    </a:ext>
                  </a:extLst>
                </p:cNvPr>
                <p:cNvCxnSpPr>
                  <a:cxnSpLocks/>
                </p:cNvCxnSpPr>
                <p:nvPr/>
              </p:nvCxnSpPr>
              <p:spPr>
                <a:xfrm>
                  <a:off x="2665676" y="5583501"/>
                  <a:ext cx="227958" cy="0"/>
                </a:xfrm>
                <a:prstGeom prst="line">
                  <a:avLst/>
                </a:prstGeom>
                <a:ln w="5715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5" name="Rectangle 574">
                  <a:extLst>
                    <a:ext uri="{FF2B5EF4-FFF2-40B4-BE49-F238E27FC236}">
                      <a16:creationId xmlns:a16="http://schemas.microsoft.com/office/drawing/2014/main" id="{B2F98B01-A75D-8754-7C24-E4372336BB98}"/>
                    </a:ext>
                  </a:extLst>
                </p:cNvPr>
                <p:cNvSpPr/>
                <p:nvPr/>
              </p:nvSpPr>
              <p:spPr>
                <a:xfrm>
                  <a:off x="1571038" y="5466505"/>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600" i="1" dirty="0">
                      <a:solidFill>
                        <a:sysClr val="windowText" lastClr="000000"/>
                      </a:solidFill>
                    </a:rPr>
                    <a:t>People strategy</a:t>
                  </a:r>
                </a:p>
              </p:txBody>
            </p:sp>
          </p:grpSp>
          <p:grpSp>
            <p:nvGrpSpPr>
              <p:cNvPr id="565" name="Group 564">
                <a:extLst>
                  <a:ext uri="{FF2B5EF4-FFF2-40B4-BE49-F238E27FC236}">
                    <a16:creationId xmlns:a16="http://schemas.microsoft.com/office/drawing/2014/main" id="{36F6310D-6F4F-775F-25E4-57AC4A3C567B}"/>
                  </a:ext>
                </a:extLst>
              </p:cNvPr>
              <p:cNvGrpSpPr/>
              <p:nvPr/>
            </p:nvGrpSpPr>
            <p:grpSpPr>
              <a:xfrm>
                <a:off x="1679631" y="6448522"/>
                <a:ext cx="1322596" cy="233992"/>
                <a:chOff x="1571038" y="5466505"/>
                <a:chExt cx="1322596" cy="233992"/>
              </a:xfrm>
            </p:grpSpPr>
            <p:cxnSp>
              <p:nvCxnSpPr>
                <p:cNvPr id="572" name="Straight Connector 571">
                  <a:extLst>
                    <a:ext uri="{FF2B5EF4-FFF2-40B4-BE49-F238E27FC236}">
                      <a16:creationId xmlns:a16="http://schemas.microsoft.com/office/drawing/2014/main" id="{16AAC91B-31B2-13A6-D424-0E3F4FFFBEBC}"/>
                    </a:ext>
                  </a:extLst>
                </p:cNvPr>
                <p:cNvCxnSpPr>
                  <a:cxnSpLocks/>
                </p:cNvCxnSpPr>
                <p:nvPr/>
              </p:nvCxnSpPr>
              <p:spPr>
                <a:xfrm>
                  <a:off x="2665676" y="5583501"/>
                  <a:ext cx="227958" cy="0"/>
                </a:xfrm>
                <a:prstGeom prst="line">
                  <a:avLst/>
                </a:prstGeom>
                <a:ln w="5715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3" name="Rectangle 572">
                  <a:extLst>
                    <a:ext uri="{FF2B5EF4-FFF2-40B4-BE49-F238E27FC236}">
                      <a16:creationId xmlns:a16="http://schemas.microsoft.com/office/drawing/2014/main" id="{B35B61A6-568B-13C0-62F3-6B566BF2BD3D}"/>
                    </a:ext>
                  </a:extLst>
                </p:cNvPr>
                <p:cNvSpPr/>
                <p:nvPr/>
              </p:nvSpPr>
              <p:spPr>
                <a:xfrm>
                  <a:off x="1571038" y="5466505"/>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600" i="1" dirty="0">
                      <a:solidFill>
                        <a:sysClr val="windowText" lastClr="000000"/>
                      </a:solidFill>
                    </a:rPr>
                    <a:t>Technology strategy</a:t>
                  </a:r>
                </a:p>
              </p:txBody>
            </p:sp>
          </p:grpSp>
          <p:grpSp>
            <p:nvGrpSpPr>
              <p:cNvPr id="566" name="Group 565">
                <a:extLst>
                  <a:ext uri="{FF2B5EF4-FFF2-40B4-BE49-F238E27FC236}">
                    <a16:creationId xmlns:a16="http://schemas.microsoft.com/office/drawing/2014/main" id="{04F7F6CD-C26A-683E-05AA-9067B86D8FC9}"/>
                  </a:ext>
                </a:extLst>
              </p:cNvPr>
              <p:cNvGrpSpPr/>
              <p:nvPr/>
            </p:nvGrpSpPr>
            <p:grpSpPr>
              <a:xfrm>
                <a:off x="1691254" y="6108034"/>
                <a:ext cx="1322596" cy="233992"/>
                <a:chOff x="1571038" y="5466505"/>
                <a:chExt cx="1322596" cy="233992"/>
              </a:xfrm>
            </p:grpSpPr>
            <p:cxnSp>
              <p:nvCxnSpPr>
                <p:cNvPr id="570" name="Straight Connector 569">
                  <a:extLst>
                    <a:ext uri="{FF2B5EF4-FFF2-40B4-BE49-F238E27FC236}">
                      <a16:creationId xmlns:a16="http://schemas.microsoft.com/office/drawing/2014/main" id="{5FBE6AA2-1C7C-3809-67A4-3E370EA4C9E3}"/>
                    </a:ext>
                  </a:extLst>
                </p:cNvPr>
                <p:cNvCxnSpPr>
                  <a:cxnSpLocks/>
                </p:cNvCxnSpPr>
                <p:nvPr/>
              </p:nvCxnSpPr>
              <p:spPr>
                <a:xfrm>
                  <a:off x="2665676" y="5583501"/>
                  <a:ext cx="227958" cy="0"/>
                </a:xfrm>
                <a:prstGeom prst="line">
                  <a:avLst/>
                </a:prstGeom>
                <a:ln w="5715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1" name="Rectangle 570">
                  <a:extLst>
                    <a:ext uri="{FF2B5EF4-FFF2-40B4-BE49-F238E27FC236}">
                      <a16:creationId xmlns:a16="http://schemas.microsoft.com/office/drawing/2014/main" id="{C96ED271-E54D-0E7C-7F95-35527EFB6AD9}"/>
                    </a:ext>
                  </a:extLst>
                </p:cNvPr>
                <p:cNvSpPr/>
                <p:nvPr/>
              </p:nvSpPr>
              <p:spPr>
                <a:xfrm>
                  <a:off x="1571038" y="5466505"/>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600" i="1" dirty="0">
                      <a:solidFill>
                        <a:sysClr val="windowText" lastClr="000000"/>
                      </a:solidFill>
                    </a:rPr>
                    <a:t>Data strategy</a:t>
                  </a:r>
                </a:p>
              </p:txBody>
            </p:sp>
          </p:grpSp>
          <p:cxnSp>
            <p:nvCxnSpPr>
              <p:cNvPr id="567" name="Straight Arrow Connector 566">
                <a:extLst>
                  <a:ext uri="{FF2B5EF4-FFF2-40B4-BE49-F238E27FC236}">
                    <a16:creationId xmlns:a16="http://schemas.microsoft.com/office/drawing/2014/main" id="{916B9C74-408A-6719-F32E-22AC335103DE}"/>
                  </a:ext>
                </a:extLst>
              </p:cNvPr>
              <p:cNvCxnSpPr>
                <a:cxnSpLocks/>
              </p:cNvCxnSpPr>
              <p:nvPr/>
            </p:nvCxnSpPr>
            <p:spPr>
              <a:xfrm>
                <a:off x="3007251" y="5575512"/>
                <a:ext cx="1283205" cy="13252"/>
              </a:xfrm>
              <a:prstGeom prst="straightConnector1">
                <a:avLst/>
              </a:prstGeom>
              <a:ln w="127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8" name="Straight Arrow Connector 567">
                <a:extLst>
                  <a:ext uri="{FF2B5EF4-FFF2-40B4-BE49-F238E27FC236}">
                    <a16:creationId xmlns:a16="http://schemas.microsoft.com/office/drawing/2014/main" id="{0D097624-0768-EF85-432F-4F24FB6783B5}"/>
                  </a:ext>
                </a:extLst>
              </p:cNvPr>
              <p:cNvCxnSpPr>
                <a:cxnSpLocks/>
              </p:cNvCxnSpPr>
              <p:nvPr/>
            </p:nvCxnSpPr>
            <p:spPr>
              <a:xfrm>
                <a:off x="3006247" y="6229966"/>
                <a:ext cx="1283205" cy="13252"/>
              </a:xfrm>
              <a:prstGeom prst="straightConnector1">
                <a:avLst/>
              </a:prstGeom>
              <a:ln w="127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9" name="Straight Arrow Connector 568">
                <a:extLst>
                  <a:ext uri="{FF2B5EF4-FFF2-40B4-BE49-F238E27FC236}">
                    <a16:creationId xmlns:a16="http://schemas.microsoft.com/office/drawing/2014/main" id="{0C403A84-5BBC-66A2-00A2-BD03EB3A2632}"/>
                  </a:ext>
                </a:extLst>
              </p:cNvPr>
              <p:cNvCxnSpPr>
                <a:cxnSpLocks/>
              </p:cNvCxnSpPr>
              <p:nvPr/>
            </p:nvCxnSpPr>
            <p:spPr>
              <a:xfrm>
                <a:off x="3008295" y="6569306"/>
                <a:ext cx="1283205" cy="13252"/>
              </a:xfrm>
              <a:prstGeom prst="straightConnector1">
                <a:avLst/>
              </a:prstGeom>
              <a:ln w="127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51906194-368E-542E-7B96-B3CD02B4B72C}"/>
                </a:ext>
              </a:extLst>
            </p:cNvPr>
            <p:cNvGrpSpPr/>
            <p:nvPr/>
          </p:nvGrpSpPr>
          <p:grpSpPr>
            <a:xfrm>
              <a:off x="545083" y="4271005"/>
              <a:ext cx="5388552" cy="2565106"/>
              <a:chOff x="545083" y="4271005"/>
              <a:chExt cx="5388552" cy="2565106"/>
            </a:xfrm>
          </p:grpSpPr>
          <p:grpSp>
            <p:nvGrpSpPr>
              <p:cNvPr id="144" name="Group 143">
                <a:extLst>
                  <a:ext uri="{FF2B5EF4-FFF2-40B4-BE49-F238E27FC236}">
                    <a16:creationId xmlns:a16="http://schemas.microsoft.com/office/drawing/2014/main" id="{6B05A5FA-AB8E-B21F-F4E5-C953D5601D84}"/>
                  </a:ext>
                </a:extLst>
              </p:cNvPr>
              <p:cNvGrpSpPr/>
              <p:nvPr/>
            </p:nvGrpSpPr>
            <p:grpSpPr>
              <a:xfrm>
                <a:off x="545083" y="4271005"/>
                <a:ext cx="5388552" cy="2565106"/>
                <a:chOff x="545083" y="4294098"/>
                <a:chExt cx="5388552" cy="2588900"/>
              </a:xfrm>
            </p:grpSpPr>
            <p:grpSp>
              <p:nvGrpSpPr>
                <p:cNvPr id="149" name="Group 148">
                  <a:extLst>
                    <a:ext uri="{FF2B5EF4-FFF2-40B4-BE49-F238E27FC236}">
                      <a16:creationId xmlns:a16="http://schemas.microsoft.com/office/drawing/2014/main" id="{069BF715-2DBC-93E2-6986-7151BB465165}"/>
                    </a:ext>
                  </a:extLst>
                </p:cNvPr>
                <p:cNvGrpSpPr/>
                <p:nvPr/>
              </p:nvGrpSpPr>
              <p:grpSpPr>
                <a:xfrm>
                  <a:off x="545083" y="4294098"/>
                  <a:ext cx="5388552" cy="2429174"/>
                  <a:chOff x="545083" y="4294098"/>
                  <a:chExt cx="5388552" cy="2429174"/>
                </a:xfrm>
              </p:grpSpPr>
              <p:sp>
                <p:nvSpPr>
                  <p:cNvPr id="152" name="Rectangle 151">
                    <a:extLst>
                      <a:ext uri="{FF2B5EF4-FFF2-40B4-BE49-F238E27FC236}">
                        <a16:creationId xmlns:a16="http://schemas.microsoft.com/office/drawing/2014/main" id="{8149B7FC-C4A6-3FCE-CE90-27EEFBB5CB54}"/>
                      </a:ext>
                    </a:extLst>
                  </p:cNvPr>
                  <p:cNvSpPr/>
                  <p:nvPr/>
                </p:nvSpPr>
                <p:spPr>
                  <a:xfrm>
                    <a:off x="545083" y="4614853"/>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800" i="1" dirty="0">
                        <a:solidFill>
                          <a:sysClr val="windowText" lastClr="000000"/>
                        </a:solidFill>
                      </a:rPr>
                      <a:t>Strategic aims categorisation 1</a:t>
                    </a:r>
                  </a:p>
                </p:txBody>
              </p:sp>
              <p:sp>
                <p:nvSpPr>
                  <p:cNvPr id="153" name="Rectangle 152">
                    <a:extLst>
                      <a:ext uri="{FF2B5EF4-FFF2-40B4-BE49-F238E27FC236}">
                        <a16:creationId xmlns:a16="http://schemas.microsoft.com/office/drawing/2014/main" id="{7EFAC045-CC1A-9BD3-A29D-BCDE7C038E42}"/>
                      </a:ext>
                    </a:extLst>
                  </p:cNvPr>
                  <p:cNvSpPr/>
                  <p:nvPr/>
                </p:nvSpPr>
                <p:spPr>
                  <a:xfrm>
                    <a:off x="559570" y="4879847"/>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800" i="1" dirty="0">
                        <a:solidFill>
                          <a:sysClr val="windowText" lastClr="000000"/>
                        </a:solidFill>
                      </a:rPr>
                      <a:t>Strategic aims categorisation 2</a:t>
                    </a:r>
                  </a:p>
                </p:txBody>
              </p:sp>
              <p:grpSp>
                <p:nvGrpSpPr>
                  <p:cNvPr id="154" name="Group 153">
                    <a:extLst>
                      <a:ext uri="{FF2B5EF4-FFF2-40B4-BE49-F238E27FC236}">
                        <a16:creationId xmlns:a16="http://schemas.microsoft.com/office/drawing/2014/main" id="{20AEA31C-E99D-57FF-E144-23F77E3B0094}"/>
                      </a:ext>
                    </a:extLst>
                  </p:cNvPr>
                  <p:cNvGrpSpPr/>
                  <p:nvPr/>
                </p:nvGrpSpPr>
                <p:grpSpPr>
                  <a:xfrm>
                    <a:off x="1608539" y="4297863"/>
                    <a:ext cx="959250" cy="1079518"/>
                    <a:chOff x="1210993" y="4742621"/>
                    <a:chExt cx="872228" cy="1480677"/>
                  </a:xfrm>
                </p:grpSpPr>
                <p:sp>
                  <p:nvSpPr>
                    <p:cNvPr id="554" name="Rectangle 553">
                      <a:extLst>
                        <a:ext uri="{FF2B5EF4-FFF2-40B4-BE49-F238E27FC236}">
                          <a16:creationId xmlns:a16="http://schemas.microsoft.com/office/drawing/2014/main" id="{FA4C9E40-BDBD-DDBE-A560-0E56C2E9A898}"/>
                        </a:ext>
                      </a:extLst>
                    </p:cNvPr>
                    <p:cNvSpPr/>
                    <p:nvPr/>
                  </p:nvSpPr>
                  <p:spPr>
                    <a:xfrm>
                      <a:off x="1210993" y="4742621"/>
                      <a:ext cx="872228" cy="303096"/>
                    </a:xfrm>
                    <a:prstGeom prst="rect">
                      <a:avLst/>
                    </a:prstGeom>
                    <a:solidFill>
                      <a:srgbClr val="989D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bg1"/>
                          </a:solidFill>
                        </a:rPr>
                        <a:t>Organisational Strategic aims</a:t>
                      </a:r>
                    </a:p>
                  </p:txBody>
                </p:sp>
                <p:grpSp>
                  <p:nvGrpSpPr>
                    <p:cNvPr id="555" name="Group 554">
                      <a:extLst>
                        <a:ext uri="{FF2B5EF4-FFF2-40B4-BE49-F238E27FC236}">
                          <a16:creationId xmlns:a16="http://schemas.microsoft.com/office/drawing/2014/main" id="{EE1E4BF8-FB09-88E5-2B62-1710C86B4E15}"/>
                        </a:ext>
                      </a:extLst>
                    </p:cNvPr>
                    <p:cNvGrpSpPr/>
                    <p:nvPr/>
                  </p:nvGrpSpPr>
                  <p:grpSpPr>
                    <a:xfrm>
                      <a:off x="1259998" y="5147736"/>
                      <a:ext cx="767115" cy="1075562"/>
                      <a:chOff x="1259998" y="5147736"/>
                      <a:chExt cx="767115" cy="1075562"/>
                    </a:xfrm>
                  </p:grpSpPr>
                  <p:cxnSp>
                    <p:nvCxnSpPr>
                      <p:cNvPr id="556" name="Straight Connector 555">
                        <a:extLst>
                          <a:ext uri="{FF2B5EF4-FFF2-40B4-BE49-F238E27FC236}">
                            <a16:creationId xmlns:a16="http://schemas.microsoft.com/office/drawing/2014/main" id="{4BE88A32-73A0-71BC-4718-731AEF1EC4DA}"/>
                          </a:ext>
                        </a:extLst>
                      </p:cNvPr>
                      <p:cNvCxnSpPr>
                        <a:cxnSpLocks/>
                      </p:cNvCxnSpPr>
                      <p:nvPr/>
                    </p:nvCxnSpPr>
                    <p:spPr>
                      <a:xfrm>
                        <a:off x="1259998" y="5147736"/>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996187EF-40FB-B34D-EA4D-8EBD6C21E28D}"/>
                          </a:ext>
                        </a:extLst>
                      </p:cNvPr>
                      <p:cNvCxnSpPr>
                        <a:cxnSpLocks/>
                      </p:cNvCxnSpPr>
                      <p:nvPr/>
                    </p:nvCxnSpPr>
                    <p:spPr>
                      <a:xfrm>
                        <a:off x="1259998" y="5300136"/>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EBE679EF-6031-3EED-0EC8-72A1ACB83C7E}"/>
                          </a:ext>
                        </a:extLst>
                      </p:cNvPr>
                      <p:cNvCxnSpPr>
                        <a:cxnSpLocks/>
                      </p:cNvCxnSpPr>
                      <p:nvPr/>
                    </p:nvCxnSpPr>
                    <p:spPr>
                      <a:xfrm>
                        <a:off x="1259998" y="5457085"/>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59" name="Straight Connector 558">
                        <a:extLst>
                          <a:ext uri="{FF2B5EF4-FFF2-40B4-BE49-F238E27FC236}">
                            <a16:creationId xmlns:a16="http://schemas.microsoft.com/office/drawing/2014/main" id="{9B8A1D38-3403-3BA0-2EAF-8B18435B54A8}"/>
                          </a:ext>
                        </a:extLst>
                      </p:cNvPr>
                      <p:cNvCxnSpPr>
                        <a:cxnSpLocks/>
                      </p:cNvCxnSpPr>
                      <p:nvPr/>
                    </p:nvCxnSpPr>
                    <p:spPr>
                      <a:xfrm>
                        <a:off x="1259998" y="5600387"/>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45F2A14E-9FAF-561C-4498-C24A4A7E8C4C}"/>
                          </a:ext>
                        </a:extLst>
                      </p:cNvPr>
                      <p:cNvCxnSpPr>
                        <a:cxnSpLocks/>
                      </p:cNvCxnSpPr>
                      <p:nvPr/>
                    </p:nvCxnSpPr>
                    <p:spPr>
                      <a:xfrm>
                        <a:off x="1259998" y="5752787"/>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1" name="Straight Connector 560">
                        <a:extLst>
                          <a:ext uri="{FF2B5EF4-FFF2-40B4-BE49-F238E27FC236}">
                            <a16:creationId xmlns:a16="http://schemas.microsoft.com/office/drawing/2014/main" id="{70008924-4C42-1F7A-E02A-DF0F5C635FBE}"/>
                          </a:ext>
                        </a:extLst>
                      </p:cNvPr>
                      <p:cNvCxnSpPr>
                        <a:cxnSpLocks/>
                      </p:cNvCxnSpPr>
                      <p:nvPr/>
                    </p:nvCxnSpPr>
                    <p:spPr>
                      <a:xfrm>
                        <a:off x="1259998" y="5909736"/>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3A15B5D7-0006-CEE2-83A2-9CA957A8D2C9}"/>
                          </a:ext>
                        </a:extLst>
                      </p:cNvPr>
                      <p:cNvCxnSpPr>
                        <a:cxnSpLocks/>
                      </p:cNvCxnSpPr>
                      <p:nvPr/>
                    </p:nvCxnSpPr>
                    <p:spPr>
                      <a:xfrm>
                        <a:off x="1259998" y="6066349"/>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582C99A8-66C6-BBD7-5220-D738772206DA}"/>
                          </a:ext>
                        </a:extLst>
                      </p:cNvPr>
                      <p:cNvCxnSpPr>
                        <a:cxnSpLocks/>
                      </p:cNvCxnSpPr>
                      <p:nvPr/>
                    </p:nvCxnSpPr>
                    <p:spPr>
                      <a:xfrm>
                        <a:off x="1259998" y="6223298"/>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55" name="Group 154">
                    <a:extLst>
                      <a:ext uri="{FF2B5EF4-FFF2-40B4-BE49-F238E27FC236}">
                        <a16:creationId xmlns:a16="http://schemas.microsoft.com/office/drawing/2014/main" id="{43501A4B-B272-6300-6486-7AD151F3A2BD}"/>
                      </a:ext>
                    </a:extLst>
                  </p:cNvPr>
                  <p:cNvGrpSpPr/>
                  <p:nvPr/>
                </p:nvGrpSpPr>
                <p:grpSpPr>
                  <a:xfrm>
                    <a:off x="3047136" y="4297865"/>
                    <a:ext cx="793368" cy="1079516"/>
                    <a:chOff x="2528626" y="4751477"/>
                    <a:chExt cx="878759" cy="1462273"/>
                  </a:xfrm>
                </p:grpSpPr>
                <p:sp>
                  <p:nvSpPr>
                    <p:cNvPr id="548" name="Rectangle 547">
                      <a:extLst>
                        <a:ext uri="{FF2B5EF4-FFF2-40B4-BE49-F238E27FC236}">
                          <a16:creationId xmlns:a16="http://schemas.microsoft.com/office/drawing/2014/main" id="{8C9A4B9E-E6FD-4A94-083E-C6829F9CCECE}"/>
                        </a:ext>
                      </a:extLst>
                    </p:cNvPr>
                    <p:cNvSpPr/>
                    <p:nvPr/>
                  </p:nvSpPr>
                  <p:spPr>
                    <a:xfrm>
                      <a:off x="2534797" y="4751477"/>
                      <a:ext cx="872228" cy="303096"/>
                    </a:xfrm>
                    <a:prstGeom prst="rect">
                      <a:avLst/>
                    </a:prstGeom>
                    <a:solidFill>
                      <a:srgbClr val="989D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bg1"/>
                          </a:solidFill>
                        </a:rPr>
                        <a:t>Business capabilities</a:t>
                      </a:r>
                    </a:p>
                  </p:txBody>
                </p:sp>
                <p:grpSp>
                  <p:nvGrpSpPr>
                    <p:cNvPr id="549" name="Group 548">
                      <a:extLst>
                        <a:ext uri="{FF2B5EF4-FFF2-40B4-BE49-F238E27FC236}">
                          <a16:creationId xmlns:a16="http://schemas.microsoft.com/office/drawing/2014/main" id="{B094069B-951B-A1EA-8C6D-1769FAE76925}"/>
                        </a:ext>
                      </a:extLst>
                    </p:cNvPr>
                    <p:cNvGrpSpPr/>
                    <p:nvPr/>
                  </p:nvGrpSpPr>
                  <p:grpSpPr>
                    <a:xfrm>
                      <a:off x="2528626" y="5191888"/>
                      <a:ext cx="878759" cy="1021862"/>
                      <a:chOff x="2166595" y="5137272"/>
                      <a:chExt cx="878759" cy="1266343"/>
                    </a:xfrm>
                  </p:grpSpPr>
                  <p:sp>
                    <p:nvSpPr>
                      <p:cNvPr id="550" name="Rectangle 549">
                        <a:extLst>
                          <a:ext uri="{FF2B5EF4-FFF2-40B4-BE49-F238E27FC236}">
                            <a16:creationId xmlns:a16="http://schemas.microsoft.com/office/drawing/2014/main" id="{D60F18C0-E460-4D74-C4CA-99355562A1AB}"/>
                          </a:ext>
                        </a:extLst>
                      </p:cNvPr>
                      <p:cNvSpPr/>
                      <p:nvPr/>
                    </p:nvSpPr>
                    <p:spPr>
                      <a:xfrm>
                        <a:off x="2178231" y="5137272"/>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1</a:t>
                        </a:r>
                      </a:p>
                    </p:txBody>
                  </p:sp>
                  <p:sp>
                    <p:nvSpPr>
                      <p:cNvPr id="551" name="Rectangle 550">
                        <a:extLst>
                          <a:ext uri="{FF2B5EF4-FFF2-40B4-BE49-F238E27FC236}">
                            <a16:creationId xmlns:a16="http://schemas.microsoft.com/office/drawing/2014/main" id="{F706EAB7-F1F5-5EBA-9A42-3184824231F9}"/>
                          </a:ext>
                        </a:extLst>
                      </p:cNvPr>
                      <p:cNvSpPr/>
                      <p:nvPr/>
                    </p:nvSpPr>
                    <p:spPr>
                      <a:xfrm>
                        <a:off x="2173343" y="5458250"/>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2</a:t>
                        </a:r>
                      </a:p>
                    </p:txBody>
                  </p:sp>
                  <p:sp>
                    <p:nvSpPr>
                      <p:cNvPr id="552" name="Rectangle 551">
                        <a:extLst>
                          <a:ext uri="{FF2B5EF4-FFF2-40B4-BE49-F238E27FC236}">
                            <a16:creationId xmlns:a16="http://schemas.microsoft.com/office/drawing/2014/main" id="{3255B4F1-2C64-DFAB-7659-57C1D6CD30AA}"/>
                          </a:ext>
                        </a:extLst>
                      </p:cNvPr>
                      <p:cNvSpPr/>
                      <p:nvPr/>
                    </p:nvSpPr>
                    <p:spPr>
                      <a:xfrm>
                        <a:off x="2166595" y="5779228"/>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3</a:t>
                        </a:r>
                      </a:p>
                    </p:txBody>
                  </p:sp>
                  <p:sp>
                    <p:nvSpPr>
                      <p:cNvPr id="553" name="Rectangle 552">
                        <a:extLst>
                          <a:ext uri="{FF2B5EF4-FFF2-40B4-BE49-F238E27FC236}">
                            <a16:creationId xmlns:a16="http://schemas.microsoft.com/office/drawing/2014/main" id="{8BFD833A-ED56-CF65-3325-3F6373E63A23}"/>
                          </a:ext>
                        </a:extLst>
                      </p:cNvPr>
                      <p:cNvSpPr/>
                      <p:nvPr/>
                    </p:nvSpPr>
                    <p:spPr>
                      <a:xfrm>
                        <a:off x="2166595" y="6100519"/>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4</a:t>
                        </a:r>
                      </a:p>
                    </p:txBody>
                  </p:sp>
                </p:grpSp>
              </p:grpSp>
              <p:grpSp>
                <p:nvGrpSpPr>
                  <p:cNvPr id="156" name="Group 155">
                    <a:extLst>
                      <a:ext uri="{FF2B5EF4-FFF2-40B4-BE49-F238E27FC236}">
                        <a16:creationId xmlns:a16="http://schemas.microsoft.com/office/drawing/2014/main" id="{81EE9145-5B95-B633-B616-3C8E7FBA0BDB}"/>
                      </a:ext>
                    </a:extLst>
                  </p:cNvPr>
                  <p:cNvGrpSpPr/>
                  <p:nvPr/>
                </p:nvGrpSpPr>
                <p:grpSpPr>
                  <a:xfrm>
                    <a:off x="5043731" y="4294098"/>
                    <a:ext cx="889904" cy="1083283"/>
                    <a:chOff x="4236840" y="4751477"/>
                    <a:chExt cx="872228" cy="1471821"/>
                  </a:xfrm>
                </p:grpSpPr>
                <p:sp>
                  <p:nvSpPr>
                    <p:cNvPr id="538" name="Rectangle 537">
                      <a:extLst>
                        <a:ext uri="{FF2B5EF4-FFF2-40B4-BE49-F238E27FC236}">
                          <a16:creationId xmlns:a16="http://schemas.microsoft.com/office/drawing/2014/main" id="{3551426B-397E-0FC3-72BC-EE0C9F46A43E}"/>
                        </a:ext>
                      </a:extLst>
                    </p:cNvPr>
                    <p:cNvSpPr/>
                    <p:nvPr/>
                  </p:nvSpPr>
                  <p:spPr>
                    <a:xfrm>
                      <a:off x="4236840" y="4751477"/>
                      <a:ext cx="872228" cy="303096"/>
                    </a:xfrm>
                    <a:prstGeom prst="rect">
                      <a:avLst/>
                    </a:prstGeom>
                    <a:solidFill>
                      <a:srgbClr val="989D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bg1"/>
                          </a:solidFill>
                        </a:rPr>
                        <a:t>Initiatives</a:t>
                      </a:r>
                    </a:p>
                  </p:txBody>
                </p:sp>
                <p:grpSp>
                  <p:nvGrpSpPr>
                    <p:cNvPr id="539" name="Group 538">
                      <a:extLst>
                        <a:ext uri="{FF2B5EF4-FFF2-40B4-BE49-F238E27FC236}">
                          <a16:creationId xmlns:a16="http://schemas.microsoft.com/office/drawing/2014/main" id="{D07C6733-600C-ACD2-C091-44EA9E414326}"/>
                        </a:ext>
                      </a:extLst>
                    </p:cNvPr>
                    <p:cNvGrpSpPr/>
                    <p:nvPr/>
                  </p:nvGrpSpPr>
                  <p:grpSpPr>
                    <a:xfrm>
                      <a:off x="4282664" y="5147736"/>
                      <a:ext cx="767115" cy="1075562"/>
                      <a:chOff x="4289396" y="5147736"/>
                      <a:chExt cx="767115" cy="1075562"/>
                    </a:xfrm>
                  </p:grpSpPr>
                  <p:cxnSp>
                    <p:nvCxnSpPr>
                      <p:cNvPr id="540" name="Straight Connector 539">
                        <a:extLst>
                          <a:ext uri="{FF2B5EF4-FFF2-40B4-BE49-F238E27FC236}">
                            <a16:creationId xmlns:a16="http://schemas.microsoft.com/office/drawing/2014/main" id="{26BE6922-9F2D-F273-A950-0C5218AD117E}"/>
                          </a:ext>
                        </a:extLst>
                      </p:cNvPr>
                      <p:cNvCxnSpPr>
                        <a:cxnSpLocks/>
                      </p:cNvCxnSpPr>
                      <p:nvPr/>
                    </p:nvCxnSpPr>
                    <p:spPr>
                      <a:xfrm>
                        <a:off x="4289396" y="5147736"/>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D9357A1C-B4BB-29C5-27EF-3474067B042F}"/>
                          </a:ext>
                        </a:extLst>
                      </p:cNvPr>
                      <p:cNvCxnSpPr>
                        <a:cxnSpLocks/>
                      </p:cNvCxnSpPr>
                      <p:nvPr/>
                    </p:nvCxnSpPr>
                    <p:spPr>
                      <a:xfrm>
                        <a:off x="4289396" y="5300136"/>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18B228FC-7441-19C6-958E-1F7BE5B30F89}"/>
                          </a:ext>
                        </a:extLst>
                      </p:cNvPr>
                      <p:cNvCxnSpPr>
                        <a:cxnSpLocks/>
                      </p:cNvCxnSpPr>
                      <p:nvPr/>
                    </p:nvCxnSpPr>
                    <p:spPr>
                      <a:xfrm>
                        <a:off x="4289396" y="5442508"/>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3" name="Straight Connector 542">
                        <a:extLst>
                          <a:ext uri="{FF2B5EF4-FFF2-40B4-BE49-F238E27FC236}">
                            <a16:creationId xmlns:a16="http://schemas.microsoft.com/office/drawing/2014/main" id="{0A74BD46-556D-B9DC-982D-6EC233D63371}"/>
                          </a:ext>
                        </a:extLst>
                      </p:cNvPr>
                      <p:cNvCxnSpPr>
                        <a:cxnSpLocks/>
                      </p:cNvCxnSpPr>
                      <p:nvPr/>
                    </p:nvCxnSpPr>
                    <p:spPr>
                      <a:xfrm>
                        <a:off x="4289396" y="5600388"/>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15AEFB3F-EAFE-C475-72E0-81E572DC85B0}"/>
                          </a:ext>
                        </a:extLst>
                      </p:cNvPr>
                      <p:cNvCxnSpPr>
                        <a:cxnSpLocks/>
                      </p:cNvCxnSpPr>
                      <p:nvPr/>
                    </p:nvCxnSpPr>
                    <p:spPr>
                      <a:xfrm>
                        <a:off x="4289396" y="5752787"/>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5" name="Straight Connector 544">
                        <a:extLst>
                          <a:ext uri="{FF2B5EF4-FFF2-40B4-BE49-F238E27FC236}">
                            <a16:creationId xmlns:a16="http://schemas.microsoft.com/office/drawing/2014/main" id="{203EE0BE-C33B-DB80-4C05-FCA1861C952F}"/>
                          </a:ext>
                        </a:extLst>
                      </p:cNvPr>
                      <p:cNvCxnSpPr>
                        <a:cxnSpLocks/>
                      </p:cNvCxnSpPr>
                      <p:nvPr/>
                    </p:nvCxnSpPr>
                    <p:spPr>
                      <a:xfrm>
                        <a:off x="4289396" y="5909736"/>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533DE09C-A258-1116-9301-9604BF86F966}"/>
                          </a:ext>
                        </a:extLst>
                      </p:cNvPr>
                      <p:cNvCxnSpPr>
                        <a:cxnSpLocks/>
                      </p:cNvCxnSpPr>
                      <p:nvPr/>
                    </p:nvCxnSpPr>
                    <p:spPr>
                      <a:xfrm>
                        <a:off x="4289396" y="6066349"/>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7" name="Straight Connector 546">
                        <a:extLst>
                          <a:ext uri="{FF2B5EF4-FFF2-40B4-BE49-F238E27FC236}">
                            <a16:creationId xmlns:a16="http://schemas.microsoft.com/office/drawing/2014/main" id="{77D403DE-C728-5009-859A-675B459F1F14}"/>
                          </a:ext>
                        </a:extLst>
                      </p:cNvPr>
                      <p:cNvCxnSpPr>
                        <a:cxnSpLocks/>
                      </p:cNvCxnSpPr>
                      <p:nvPr/>
                    </p:nvCxnSpPr>
                    <p:spPr>
                      <a:xfrm>
                        <a:off x="4289396" y="6223298"/>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cxnSp>
                <p:nvCxnSpPr>
                  <p:cNvPr id="157" name="Straight Arrow Connector 156">
                    <a:extLst>
                      <a:ext uri="{FF2B5EF4-FFF2-40B4-BE49-F238E27FC236}">
                        <a16:creationId xmlns:a16="http://schemas.microsoft.com/office/drawing/2014/main" id="{423A4E59-300C-4F83-2712-604060A2A2A7}"/>
                      </a:ext>
                    </a:extLst>
                  </p:cNvPr>
                  <p:cNvCxnSpPr>
                    <a:cxnSpLocks/>
                  </p:cNvCxnSpPr>
                  <p:nvPr/>
                </p:nvCxnSpPr>
                <p:spPr>
                  <a:xfrm>
                    <a:off x="2506083" y="4827865"/>
                    <a:ext cx="720584" cy="106502"/>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787B2503-EBC5-C3A2-C320-A12739CC933B}"/>
                      </a:ext>
                    </a:extLst>
                  </p:cNvPr>
                  <p:cNvGrpSpPr/>
                  <p:nvPr/>
                </p:nvGrpSpPr>
                <p:grpSpPr>
                  <a:xfrm>
                    <a:off x="4290456" y="5253971"/>
                    <a:ext cx="682592" cy="1469301"/>
                    <a:chOff x="3456287" y="6504439"/>
                    <a:chExt cx="685809" cy="1569742"/>
                  </a:xfrm>
                </p:grpSpPr>
                <p:sp>
                  <p:nvSpPr>
                    <p:cNvPr id="520" name="Rectangle 519">
                      <a:extLst>
                        <a:ext uri="{FF2B5EF4-FFF2-40B4-BE49-F238E27FC236}">
                          <a16:creationId xmlns:a16="http://schemas.microsoft.com/office/drawing/2014/main" id="{0FA2F615-2FFE-8201-302F-F2DFFADA4870}"/>
                        </a:ext>
                      </a:extLst>
                    </p:cNvPr>
                    <p:cNvSpPr/>
                    <p:nvPr/>
                  </p:nvSpPr>
                  <p:spPr>
                    <a:xfrm>
                      <a:off x="3468897" y="6876276"/>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People (HR)</a:t>
                      </a:r>
                    </a:p>
                  </p:txBody>
                </p:sp>
                <p:sp>
                  <p:nvSpPr>
                    <p:cNvPr id="521" name="Rectangle 520">
                      <a:extLst>
                        <a:ext uri="{FF2B5EF4-FFF2-40B4-BE49-F238E27FC236}">
                          <a16:creationId xmlns:a16="http://schemas.microsoft.com/office/drawing/2014/main" id="{150D2E9D-E62D-3BDE-4223-A176F577963B}"/>
                        </a:ext>
                      </a:extLst>
                    </p:cNvPr>
                    <p:cNvSpPr/>
                    <p:nvPr/>
                  </p:nvSpPr>
                  <p:spPr>
                    <a:xfrm>
                      <a:off x="3462592" y="7240647"/>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Process</a:t>
                      </a:r>
                    </a:p>
                  </p:txBody>
                </p:sp>
                <p:sp>
                  <p:nvSpPr>
                    <p:cNvPr id="522" name="Rectangle 521">
                      <a:extLst>
                        <a:ext uri="{FF2B5EF4-FFF2-40B4-BE49-F238E27FC236}">
                          <a16:creationId xmlns:a16="http://schemas.microsoft.com/office/drawing/2014/main" id="{79369100-F608-A038-00E9-1C3AE7C879BD}"/>
                        </a:ext>
                      </a:extLst>
                    </p:cNvPr>
                    <p:cNvSpPr/>
                    <p:nvPr/>
                  </p:nvSpPr>
                  <p:spPr>
                    <a:xfrm>
                      <a:off x="3456287" y="7589655"/>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Information</a:t>
                      </a:r>
                    </a:p>
                  </p:txBody>
                </p:sp>
                <p:sp>
                  <p:nvSpPr>
                    <p:cNvPr id="523" name="Rectangle 522">
                      <a:extLst>
                        <a:ext uri="{FF2B5EF4-FFF2-40B4-BE49-F238E27FC236}">
                          <a16:creationId xmlns:a16="http://schemas.microsoft.com/office/drawing/2014/main" id="{B91B5B0B-67CF-F4C3-A9BB-090202D0CFF0}"/>
                        </a:ext>
                      </a:extLst>
                    </p:cNvPr>
                    <p:cNvSpPr/>
                    <p:nvPr/>
                  </p:nvSpPr>
                  <p:spPr>
                    <a:xfrm>
                      <a:off x="3462591" y="7951803"/>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Technology</a:t>
                      </a:r>
                    </a:p>
                  </p:txBody>
                </p:sp>
                <p:grpSp>
                  <p:nvGrpSpPr>
                    <p:cNvPr id="524" name="Group 523">
                      <a:extLst>
                        <a:ext uri="{FF2B5EF4-FFF2-40B4-BE49-F238E27FC236}">
                          <a16:creationId xmlns:a16="http://schemas.microsoft.com/office/drawing/2014/main" id="{B11147C4-CBAC-36EF-B735-7F0F1AA51809}"/>
                        </a:ext>
                      </a:extLst>
                    </p:cNvPr>
                    <p:cNvGrpSpPr/>
                    <p:nvPr/>
                  </p:nvGrpSpPr>
                  <p:grpSpPr>
                    <a:xfrm>
                      <a:off x="3466398" y="6504439"/>
                      <a:ext cx="673199" cy="293478"/>
                      <a:chOff x="3466398" y="6504439"/>
                      <a:chExt cx="673199" cy="293478"/>
                    </a:xfrm>
                  </p:grpSpPr>
                  <p:sp>
                    <p:nvSpPr>
                      <p:cNvPr id="534" name="Rectangle 533">
                        <a:extLst>
                          <a:ext uri="{FF2B5EF4-FFF2-40B4-BE49-F238E27FC236}">
                            <a16:creationId xmlns:a16="http://schemas.microsoft.com/office/drawing/2014/main" id="{E35D8D42-F36E-49D5-F40D-9A428B16330F}"/>
                          </a:ext>
                        </a:extLst>
                      </p:cNvPr>
                      <p:cNvSpPr/>
                      <p:nvPr/>
                    </p:nvSpPr>
                    <p:spPr>
                      <a:xfrm>
                        <a:off x="3466398" y="6504439"/>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700" b="1" dirty="0">
                            <a:solidFill>
                              <a:schemeClr val="tx1"/>
                            </a:solidFill>
                          </a:rPr>
                          <a:t>Policy / Strategy</a:t>
                        </a:r>
                      </a:p>
                    </p:txBody>
                  </p:sp>
                  <p:grpSp>
                    <p:nvGrpSpPr>
                      <p:cNvPr id="535" name="Group 534">
                        <a:extLst>
                          <a:ext uri="{FF2B5EF4-FFF2-40B4-BE49-F238E27FC236}">
                            <a16:creationId xmlns:a16="http://schemas.microsoft.com/office/drawing/2014/main" id="{0E9F6721-CF4F-CF3E-D5C6-513B92501549}"/>
                          </a:ext>
                        </a:extLst>
                      </p:cNvPr>
                      <p:cNvGrpSpPr/>
                      <p:nvPr/>
                    </p:nvGrpSpPr>
                    <p:grpSpPr>
                      <a:xfrm>
                        <a:off x="3478678" y="6706932"/>
                        <a:ext cx="650808" cy="90985"/>
                        <a:chOff x="3478678" y="6706932"/>
                        <a:chExt cx="650808" cy="90985"/>
                      </a:xfrm>
                    </p:grpSpPr>
                    <p:cxnSp>
                      <p:nvCxnSpPr>
                        <p:cNvPr id="536" name="Straight Connector 535">
                          <a:extLst>
                            <a:ext uri="{FF2B5EF4-FFF2-40B4-BE49-F238E27FC236}">
                              <a16:creationId xmlns:a16="http://schemas.microsoft.com/office/drawing/2014/main" id="{9FA455AD-A9F3-C1AA-99E4-4888B1A97810}"/>
                            </a:ext>
                          </a:extLst>
                        </p:cNvPr>
                        <p:cNvCxnSpPr>
                          <a:cxnSpLocks/>
                        </p:cNvCxnSpPr>
                        <p:nvPr/>
                      </p:nvCxnSpPr>
                      <p:spPr>
                        <a:xfrm>
                          <a:off x="3478678" y="6706932"/>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DCC0686E-3A9B-D60C-BCA9-A3F74C302708}"/>
                            </a:ext>
                          </a:extLst>
                        </p:cNvPr>
                        <p:cNvCxnSpPr>
                          <a:cxnSpLocks/>
                        </p:cNvCxnSpPr>
                        <p:nvPr/>
                      </p:nvCxnSpPr>
                      <p:spPr>
                        <a:xfrm>
                          <a:off x="3478678" y="6797917"/>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25" name="Group 524">
                      <a:extLst>
                        <a:ext uri="{FF2B5EF4-FFF2-40B4-BE49-F238E27FC236}">
                          <a16:creationId xmlns:a16="http://schemas.microsoft.com/office/drawing/2014/main" id="{5075CC56-961F-C1B3-68CE-F98F14ABEA41}"/>
                        </a:ext>
                      </a:extLst>
                    </p:cNvPr>
                    <p:cNvGrpSpPr/>
                    <p:nvPr/>
                  </p:nvGrpSpPr>
                  <p:grpSpPr>
                    <a:xfrm>
                      <a:off x="3478678" y="7074344"/>
                      <a:ext cx="650808" cy="90985"/>
                      <a:chOff x="3478678" y="7074344"/>
                      <a:chExt cx="650808" cy="90985"/>
                    </a:xfrm>
                  </p:grpSpPr>
                  <p:cxnSp>
                    <p:nvCxnSpPr>
                      <p:cNvPr id="532" name="Straight Connector 531">
                        <a:extLst>
                          <a:ext uri="{FF2B5EF4-FFF2-40B4-BE49-F238E27FC236}">
                            <a16:creationId xmlns:a16="http://schemas.microsoft.com/office/drawing/2014/main" id="{3A00E9FB-AE45-9F6E-D506-8BE961A8A331}"/>
                          </a:ext>
                        </a:extLst>
                      </p:cNvPr>
                      <p:cNvCxnSpPr>
                        <a:cxnSpLocks/>
                      </p:cNvCxnSpPr>
                      <p:nvPr/>
                    </p:nvCxnSpPr>
                    <p:spPr>
                      <a:xfrm>
                        <a:off x="3478678" y="7074344"/>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a:extLst>
                          <a:ext uri="{FF2B5EF4-FFF2-40B4-BE49-F238E27FC236}">
                            <a16:creationId xmlns:a16="http://schemas.microsoft.com/office/drawing/2014/main" id="{15ED562C-6FF2-1CB1-628A-E9725CAF62C9}"/>
                          </a:ext>
                        </a:extLst>
                      </p:cNvPr>
                      <p:cNvCxnSpPr>
                        <a:cxnSpLocks/>
                      </p:cNvCxnSpPr>
                      <p:nvPr/>
                    </p:nvCxnSpPr>
                    <p:spPr>
                      <a:xfrm>
                        <a:off x="3478678" y="7165329"/>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26" name="Group 525">
                      <a:extLst>
                        <a:ext uri="{FF2B5EF4-FFF2-40B4-BE49-F238E27FC236}">
                          <a16:creationId xmlns:a16="http://schemas.microsoft.com/office/drawing/2014/main" id="{B5BEEED2-A499-68D7-1D9A-B070AA53F499}"/>
                        </a:ext>
                      </a:extLst>
                    </p:cNvPr>
                    <p:cNvGrpSpPr/>
                    <p:nvPr/>
                  </p:nvGrpSpPr>
                  <p:grpSpPr>
                    <a:xfrm>
                      <a:off x="3463111" y="7429186"/>
                      <a:ext cx="650808" cy="90985"/>
                      <a:chOff x="3463111" y="7422362"/>
                      <a:chExt cx="650808" cy="90985"/>
                    </a:xfrm>
                  </p:grpSpPr>
                  <p:cxnSp>
                    <p:nvCxnSpPr>
                      <p:cNvPr id="530" name="Straight Connector 529">
                        <a:extLst>
                          <a:ext uri="{FF2B5EF4-FFF2-40B4-BE49-F238E27FC236}">
                            <a16:creationId xmlns:a16="http://schemas.microsoft.com/office/drawing/2014/main" id="{14D82347-0B60-4CDA-79CE-01B0ED4C4335}"/>
                          </a:ext>
                        </a:extLst>
                      </p:cNvPr>
                      <p:cNvCxnSpPr>
                        <a:cxnSpLocks/>
                      </p:cNvCxnSpPr>
                      <p:nvPr/>
                    </p:nvCxnSpPr>
                    <p:spPr>
                      <a:xfrm>
                        <a:off x="3463111" y="7422362"/>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a:extLst>
                          <a:ext uri="{FF2B5EF4-FFF2-40B4-BE49-F238E27FC236}">
                            <a16:creationId xmlns:a16="http://schemas.microsoft.com/office/drawing/2014/main" id="{318F5641-63E7-FBFB-23D9-F6AE91C487CC}"/>
                          </a:ext>
                        </a:extLst>
                      </p:cNvPr>
                      <p:cNvCxnSpPr>
                        <a:cxnSpLocks/>
                      </p:cNvCxnSpPr>
                      <p:nvPr/>
                    </p:nvCxnSpPr>
                    <p:spPr>
                      <a:xfrm>
                        <a:off x="3463111" y="7513347"/>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27" name="Group 526">
                      <a:extLst>
                        <a:ext uri="{FF2B5EF4-FFF2-40B4-BE49-F238E27FC236}">
                          <a16:creationId xmlns:a16="http://schemas.microsoft.com/office/drawing/2014/main" id="{DA755BCC-7A8C-77FB-99D5-0BDC716A4C3E}"/>
                        </a:ext>
                      </a:extLst>
                    </p:cNvPr>
                    <p:cNvGrpSpPr/>
                    <p:nvPr/>
                  </p:nvGrpSpPr>
                  <p:grpSpPr>
                    <a:xfrm>
                      <a:off x="3462074" y="7781687"/>
                      <a:ext cx="650808" cy="90985"/>
                      <a:chOff x="3478678" y="7074344"/>
                      <a:chExt cx="650808" cy="90985"/>
                    </a:xfrm>
                  </p:grpSpPr>
                  <p:cxnSp>
                    <p:nvCxnSpPr>
                      <p:cNvPr id="528" name="Straight Connector 527">
                        <a:extLst>
                          <a:ext uri="{FF2B5EF4-FFF2-40B4-BE49-F238E27FC236}">
                            <a16:creationId xmlns:a16="http://schemas.microsoft.com/office/drawing/2014/main" id="{25BE2513-4ED8-B301-F56E-8DA83185AFDA}"/>
                          </a:ext>
                        </a:extLst>
                      </p:cNvPr>
                      <p:cNvCxnSpPr>
                        <a:cxnSpLocks/>
                      </p:cNvCxnSpPr>
                      <p:nvPr/>
                    </p:nvCxnSpPr>
                    <p:spPr>
                      <a:xfrm>
                        <a:off x="3478678" y="7074344"/>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a:extLst>
                          <a:ext uri="{FF2B5EF4-FFF2-40B4-BE49-F238E27FC236}">
                            <a16:creationId xmlns:a16="http://schemas.microsoft.com/office/drawing/2014/main" id="{A28E2F95-8711-6EFC-8B31-BD14F4A8F863}"/>
                          </a:ext>
                        </a:extLst>
                      </p:cNvPr>
                      <p:cNvCxnSpPr>
                        <a:cxnSpLocks/>
                      </p:cNvCxnSpPr>
                      <p:nvPr/>
                    </p:nvCxnSpPr>
                    <p:spPr>
                      <a:xfrm>
                        <a:off x="3478678" y="7165329"/>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12" name="Group 511">
                    <a:extLst>
                      <a:ext uri="{FF2B5EF4-FFF2-40B4-BE49-F238E27FC236}">
                        <a16:creationId xmlns:a16="http://schemas.microsoft.com/office/drawing/2014/main" id="{5636C979-3CC6-AA5C-08AC-3BF5D1F1C46B}"/>
                      </a:ext>
                    </a:extLst>
                  </p:cNvPr>
                  <p:cNvGrpSpPr/>
                  <p:nvPr/>
                </p:nvGrpSpPr>
                <p:grpSpPr>
                  <a:xfrm>
                    <a:off x="3831067" y="4704784"/>
                    <a:ext cx="1239138" cy="1961214"/>
                    <a:chOff x="3227741" y="5149541"/>
                    <a:chExt cx="1115575" cy="1961214"/>
                  </a:xfrm>
                </p:grpSpPr>
                <p:grpSp>
                  <p:nvGrpSpPr>
                    <p:cNvPr id="513" name="Group 512">
                      <a:extLst>
                        <a:ext uri="{FF2B5EF4-FFF2-40B4-BE49-F238E27FC236}">
                          <a16:creationId xmlns:a16="http://schemas.microsoft.com/office/drawing/2014/main" id="{98ECA097-B304-C70A-5232-268451A55867}"/>
                        </a:ext>
                      </a:extLst>
                    </p:cNvPr>
                    <p:cNvGrpSpPr/>
                    <p:nvPr/>
                  </p:nvGrpSpPr>
                  <p:grpSpPr>
                    <a:xfrm>
                      <a:off x="3227741" y="5149541"/>
                      <a:ext cx="1115575" cy="1961214"/>
                      <a:chOff x="3227741" y="5149541"/>
                      <a:chExt cx="1115575" cy="1961214"/>
                    </a:xfrm>
                  </p:grpSpPr>
                  <p:cxnSp>
                    <p:nvCxnSpPr>
                      <p:cNvPr id="515" name="Straight Arrow Connector 514">
                        <a:extLst>
                          <a:ext uri="{FF2B5EF4-FFF2-40B4-BE49-F238E27FC236}">
                            <a16:creationId xmlns:a16="http://schemas.microsoft.com/office/drawing/2014/main" id="{359A6F9F-A67F-2696-65C5-23332E9E7739}"/>
                          </a:ext>
                        </a:extLst>
                      </p:cNvPr>
                      <p:cNvCxnSpPr>
                        <a:cxnSpLocks/>
                        <a:stCxn id="551" idx="3"/>
                        <a:endCxn id="520" idx="1"/>
                      </p:cNvCxnSpPr>
                      <p:nvPr/>
                    </p:nvCxnSpPr>
                    <p:spPr>
                      <a:xfrm>
                        <a:off x="3232264" y="5349246"/>
                        <a:ext cx="420357" cy="754801"/>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6" name="Straight Arrow Connector 515">
                        <a:extLst>
                          <a:ext uri="{FF2B5EF4-FFF2-40B4-BE49-F238E27FC236}">
                            <a16:creationId xmlns:a16="http://schemas.microsoft.com/office/drawing/2014/main" id="{6CEAD488-09B9-64B1-0C36-F9C149F2D37C}"/>
                          </a:ext>
                        </a:extLst>
                      </p:cNvPr>
                      <p:cNvCxnSpPr>
                        <a:cxnSpLocks/>
                        <a:stCxn id="551" idx="3"/>
                        <a:endCxn id="534" idx="1"/>
                      </p:cNvCxnSpPr>
                      <p:nvPr/>
                    </p:nvCxnSpPr>
                    <p:spPr>
                      <a:xfrm>
                        <a:off x="3232264" y="5349246"/>
                        <a:ext cx="418118" cy="406756"/>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7" name="Straight Arrow Connector 516">
                        <a:extLst>
                          <a:ext uri="{FF2B5EF4-FFF2-40B4-BE49-F238E27FC236}">
                            <a16:creationId xmlns:a16="http://schemas.microsoft.com/office/drawing/2014/main" id="{EA2AAB44-9D05-F9C4-21C6-E65C62F9D72F}"/>
                          </a:ext>
                        </a:extLst>
                      </p:cNvPr>
                      <p:cNvCxnSpPr>
                        <a:cxnSpLocks/>
                        <a:stCxn id="551" idx="3"/>
                        <a:endCxn id="521" idx="1"/>
                      </p:cNvCxnSpPr>
                      <p:nvPr/>
                    </p:nvCxnSpPr>
                    <p:spPr>
                      <a:xfrm>
                        <a:off x="3232264" y="5349246"/>
                        <a:ext cx="414706" cy="1095857"/>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8" name="Straight Arrow Connector 517">
                        <a:extLst>
                          <a:ext uri="{FF2B5EF4-FFF2-40B4-BE49-F238E27FC236}">
                            <a16:creationId xmlns:a16="http://schemas.microsoft.com/office/drawing/2014/main" id="{43FD0B9E-974C-5682-71E2-0396F52BFDCF}"/>
                          </a:ext>
                        </a:extLst>
                      </p:cNvPr>
                      <p:cNvCxnSpPr>
                        <a:cxnSpLocks/>
                        <a:stCxn id="551" idx="3"/>
                        <a:endCxn id="523" idx="1"/>
                      </p:cNvCxnSpPr>
                      <p:nvPr/>
                    </p:nvCxnSpPr>
                    <p:spPr>
                      <a:xfrm>
                        <a:off x="3232264" y="5349246"/>
                        <a:ext cx="414706" cy="1761509"/>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9" name="Straight Arrow Connector 518">
                        <a:extLst>
                          <a:ext uri="{FF2B5EF4-FFF2-40B4-BE49-F238E27FC236}">
                            <a16:creationId xmlns:a16="http://schemas.microsoft.com/office/drawing/2014/main" id="{9C314E5D-1EBC-068F-B61D-AA9AFE362F4F}"/>
                          </a:ext>
                        </a:extLst>
                      </p:cNvPr>
                      <p:cNvCxnSpPr>
                        <a:cxnSpLocks/>
                      </p:cNvCxnSpPr>
                      <p:nvPr/>
                    </p:nvCxnSpPr>
                    <p:spPr>
                      <a:xfrm flipV="1">
                        <a:off x="3227741" y="5149541"/>
                        <a:ext cx="1115575" cy="194634"/>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cxnSp>
                  <p:nvCxnSpPr>
                    <p:cNvPr id="514" name="Straight Arrow Connector 513">
                      <a:extLst>
                        <a:ext uri="{FF2B5EF4-FFF2-40B4-BE49-F238E27FC236}">
                          <a16:creationId xmlns:a16="http://schemas.microsoft.com/office/drawing/2014/main" id="{7AB35F70-DF80-F2FF-926E-619950BDA605}"/>
                        </a:ext>
                      </a:extLst>
                    </p:cNvPr>
                    <p:cNvCxnSpPr>
                      <a:cxnSpLocks/>
                      <a:stCxn id="551" idx="3"/>
                      <a:endCxn id="522" idx="1"/>
                    </p:cNvCxnSpPr>
                    <p:nvPr/>
                  </p:nvCxnSpPr>
                  <p:spPr>
                    <a:xfrm>
                      <a:off x="3232264" y="5349246"/>
                      <a:ext cx="409057" cy="1422534"/>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cxnSp>
              <p:nvCxnSpPr>
                <p:cNvPr id="150" name="Straight Connector 149">
                  <a:extLst>
                    <a:ext uri="{FF2B5EF4-FFF2-40B4-BE49-F238E27FC236}">
                      <a16:creationId xmlns:a16="http://schemas.microsoft.com/office/drawing/2014/main" id="{82EA8874-987A-88BC-0AE4-7D089B532C66}"/>
                    </a:ext>
                  </a:extLst>
                </p:cNvPr>
                <p:cNvCxnSpPr>
                  <a:cxnSpLocks/>
                </p:cNvCxnSpPr>
                <p:nvPr/>
              </p:nvCxnSpPr>
              <p:spPr>
                <a:xfrm>
                  <a:off x="4307872" y="6797835"/>
                  <a:ext cx="64775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7932D3A1-1EA0-9F58-A0C2-BB3B83CAD62A}"/>
                    </a:ext>
                  </a:extLst>
                </p:cNvPr>
                <p:cNvCxnSpPr>
                  <a:cxnSpLocks/>
                </p:cNvCxnSpPr>
                <p:nvPr/>
              </p:nvCxnSpPr>
              <p:spPr>
                <a:xfrm>
                  <a:off x="4307872" y="6882998"/>
                  <a:ext cx="64775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145" name="Straight Arrow Connector 144">
                <a:extLst>
                  <a:ext uri="{FF2B5EF4-FFF2-40B4-BE49-F238E27FC236}">
                    <a16:creationId xmlns:a16="http://schemas.microsoft.com/office/drawing/2014/main" id="{2F0ADA10-50F2-0BAC-AFFF-2918D5F32463}"/>
                  </a:ext>
                </a:extLst>
              </p:cNvPr>
              <p:cNvCxnSpPr>
                <a:cxnSpLocks/>
              </p:cNvCxnSpPr>
              <p:nvPr/>
            </p:nvCxnSpPr>
            <p:spPr>
              <a:xfrm flipV="1">
                <a:off x="2506083" y="4846732"/>
                <a:ext cx="720584" cy="158070"/>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6" name="Straight Arrow Connector 145">
                <a:extLst>
                  <a:ext uri="{FF2B5EF4-FFF2-40B4-BE49-F238E27FC236}">
                    <a16:creationId xmlns:a16="http://schemas.microsoft.com/office/drawing/2014/main" id="{62F32D68-333A-5393-797E-490130BBB3B5}"/>
                  </a:ext>
                </a:extLst>
              </p:cNvPr>
              <p:cNvCxnSpPr>
                <a:cxnSpLocks/>
              </p:cNvCxnSpPr>
              <p:nvPr/>
            </p:nvCxnSpPr>
            <p:spPr>
              <a:xfrm flipV="1">
                <a:off x="2506083" y="4810304"/>
                <a:ext cx="720584" cy="307551"/>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BC107598-3018-F0D9-DC7E-7C82F03DB58D}"/>
                  </a:ext>
                </a:extLst>
              </p:cNvPr>
              <p:cNvCxnSpPr>
                <a:cxnSpLocks/>
              </p:cNvCxnSpPr>
              <p:nvPr/>
            </p:nvCxnSpPr>
            <p:spPr>
              <a:xfrm>
                <a:off x="3846139" y="4875786"/>
                <a:ext cx="1224066" cy="13329"/>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DD6599F7-85EF-2211-50BB-668469B0FF36}"/>
                  </a:ext>
                </a:extLst>
              </p:cNvPr>
              <p:cNvCxnSpPr>
                <a:cxnSpLocks/>
              </p:cNvCxnSpPr>
              <p:nvPr/>
            </p:nvCxnSpPr>
            <p:spPr>
              <a:xfrm>
                <a:off x="3672674" y="4833148"/>
                <a:ext cx="1402555" cy="397871"/>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54" name="Rectangle 53">
              <a:extLst>
                <a:ext uri="{FF2B5EF4-FFF2-40B4-BE49-F238E27FC236}">
                  <a16:creationId xmlns:a16="http://schemas.microsoft.com/office/drawing/2014/main" id="{F8D6D48B-1B83-E54D-C8CA-E63832B22CB4}"/>
                </a:ext>
              </a:extLst>
            </p:cNvPr>
            <p:cNvSpPr/>
            <p:nvPr/>
          </p:nvSpPr>
          <p:spPr>
            <a:xfrm>
              <a:off x="4135614" y="4279279"/>
              <a:ext cx="925698" cy="648056"/>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800" i="1" dirty="0">
                  <a:solidFill>
                    <a:sysClr val="windowText" lastClr="000000"/>
                  </a:solidFill>
                </a:rPr>
                <a:t>Business capability uplift will be achieved through these initiatives</a:t>
              </a:r>
            </a:p>
          </p:txBody>
        </p:sp>
      </p:grpSp>
    </p:spTree>
    <p:extLst>
      <p:ext uri="{BB962C8B-B14F-4D97-AF65-F5344CB8AC3E}">
        <p14:creationId xmlns:p14="http://schemas.microsoft.com/office/powerpoint/2010/main" val="3824559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46F-71B1-3AE6-D47B-5E847E45E9DC}"/>
            </a:ext>
          </a:extLst>
        </p:cNvPr>
        <p:cNvGrpSpPr/>
        <p:nvPr/>
      </p:nvGrpSpPr>
      <p:grpSpPr>
        <a:xfrm>
          <a:off x="0" y="0"/>
          <a:ext cx="0" cy="0"/>
          <a:chOff x="0" y="0"/>
          <a:chExt cx="0" cy="0"/>
        </a:xfrm>
      </p:grpSpPr>
      <p:sp>
        <p:nvSpPr>
          <p:cNvPr id="49" name="Rectangle 48">
            <a:extLst>
              <a:ext uri="{FF2B5EF4-FFF2-40B4-BE49-F238E27FC236}">
                <a16:creationId xmlns:a16="http://schemas.microsoft.com/office/drawing/2014/main" id="{E27A6835-9E78-5895-AAF0-0961206AFB69}"/>
              </a:ext>
            </a:extLst>
          </p:cNvPr>
          <p:cNvSpPr/>
          <p:nvPr/>
        </p:nvSpPr>
        <p:spPr>
          <a:xfrm>
            <a:off x="2090846" y="975214"/>
            <a:ext cx="3426449" cy="542278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6" name="Slide Number Placeholder 2">
            <a:extLst>
              <a:ext uri="{FF2B5EF4-FFF2-40B4-BE49-F238E27FC236}">
                <a16:creationId xmlns:a16="http://schemas.microsoft.com/office/drawing/2014/main" id="{43A164EE-F5DD-C85E-5EC4-C0FC0ED3D94E}"/>
              </a:ext>
            </a:extLst>
          </p:cNvPr>
          <p:cNvSpPr txBox="1">
            <a:spLocks/>
          </p:cNvSpPr>
          <p:nvPr/>
        </p:nvSpPr>
        <p:spPr>
          <a:xfrm>
            <a:off x="11221308" y="8410470"/>
            <a:ext cx="995168" cy="51117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E8911E-9DE7-463F-981B-F1795CC06C30}" type="slidenum">
              <a:rPr lang="en-AU" smtClean="0"/>
              <a:pPr/>
              <a:t>12</a:t>
            </a:fld>
            <a:endParaRPr lang="en-AU" dirty="0"/>
          </a:p>
        </p:txBody>
      </p:sp>
      <p:cxnSp>
        <p:nvCxnSpPr>
          <p:cNvPr id="2" name="Straight Connector 1">
            <a:extLst>
              <a:ext uri="{FF2B5EF4-FFF2-40B4-BE49-F238E27FC236}">
                <a16:creationId xmlns:a16="http://schemas.microsoft.com/office/drawing/2014/main" id="{584BB320-8428-AD96-9553-DDDF6D7B263E}"/>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D6FB98-60B2-DD08-045F-7C91CAFE20C3}"/>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FC0A689-A2A6-3E52-01D9-443AE4E2338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BCC056C-B443-7BF9-165E-D826346B7F49}"/>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9388FD9-4A9A-2AC2-BB47-758272CDB6CC}"/>
              </a:ext>
            </a:extLst>
          </p:cNvPr>
          <p:cNvCxnSpPr>
            <a:cxnSpLocks/>
          </p:cNvCxnSpPr>
          <p:nvPr/>
        </p:nvCxnSpPr>
        <p:spPr>
          <a:xfrm flipV="1">
            <a:off x="5510172" y="664514"/>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0CF1EB-ED0A-0447-DF4A-2734DA5AAA9F}"/>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41016D4-768A-7AA7-9F95-609D9FB69726}"/>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DB7555-4281-E719-E098-0262AFD267A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4B989B6-9B53-3481-C7E4-D8C87478B705}"/>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9" name="Diamond 158">
            <a:extLst>
              <a:ext uri="{FF2B5EF4-FFF2-40B4-BE49-F238E27FC236}">
                <a16:creationId xmlns:a16="http://schemas.microsoft.com/office/drawing/2014/main" id="{FA6F3CF2-A618-FC88-995C-E4A78731FA0D}"/>
              </a:ext>
            </a:extLst>
          </p:cNvPr>
          <p:cNvSpPr/>
          <p:nvPr/>
        </p:nvSpPr>
        <p:spPr>
          <a:xfrm>
            <a:off x="1650893" y="3483589"/>
            <a:ext cx="882870" cy="880549"/>
          </a:xfrm>
          <a:prstGeom prst="diamond">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AU" sz="800" b="1" dirty="0"/>
              <a:t>Strategy release</a:t>
            </a:r>
          </a:p>
        </p:txBody>
      </p:sp>
      <p:sp>
        <p:nvSpPr>
          <p:cNvPr id="42" name="Rectangle 41">
            <a:extLst>
              <a:ext uri="{FF2B5EF4-FFF2-40B4-BE49-F238E27FC236}">
                <a16:creationId xmlns:a16="http://schemas.microsoft.com/office/drawing/2014/main" id="{A197D584-BF40-9118-9583-03EE97F79CDA}"/>
              </a:ext>
            </a:extLst>
          </p:cNvPr>
          <p:cNvSpPr/>
          <p:nvPr/>
        </p:nvSpPr>
        <p:spPr>
          <a:xfrm>
            <a:off x="5050109" y="3357026"/>
            <a:ext cx="6565392" cy="1133675"/>
          </a:xfrm>
          <a:prstGeom prst="rect">
            <a:avLst/>
          </a:prstGeom>
          <a:solidFill>
            <a:srgbClr val="E6F9FE">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3" name="Diamond 42">
            <a:extLst>
              <a:ext uri="{FF2B5EF4-FFF2-40B4-BE49-F238E27FC236}">
                <a16:creationId xmlns:a16="http://schemas.microsoft.com/office/drawing/2014/main" id="{B7231C3B-868C-3C5B-3766-19802E662850}"/>
              </a:ext>
            </a:extLst>
          </p:cNvPr>
          <p:cNvSpPr/>
          <p:nvPr/>
        </p:nvSpPr>
        <p:spPr>
          <a:xfrm>
            <a:off x="5094797" y="348079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zero</a:t>
            </a:r>
          </a:p>
          <a:p>
            <a:pPr algn="ctr"/>
            <a:r>
              <a:rPr lang="en-AU" sz="800" dirty="0">
                <a:solidFill>
                  <a:srgbClr val="FFFFD1"/>
                </a:solidFill>
              </a:rPr>
              <a:t>Project definition</a:t>
            </a:r>
          </a:p>
        </p:txBody>
      </p:sp>
      <p:sp>
        <p:nvSpPr>
          <p:cNvPr id="44" name="Diamond 43">
            <a:extLst>
              <a:ext uri="{FF2B5EF4-FFF2-40B4-BE49-F238E27FC236}">
                <a16:creationId xmlns:a16="http://schemas.microsoft.com/office/drawing/2014/main" id="{04DC0EF2-3118-FD09-3027-DC91D6401313}"/>
              </a:ext>
            </a:extLst>
          </p:cNvPr>
          <p:cNvSpPr/>
          <p:nvPr/>
        </p:nvSpPr>
        <p:spPr>
          <a:xfrm>
            <a:off x="6205343" y="348079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One</a:t>
            </a:r>
          </a:p>
          <a:p>
            <a:pPr algn="ctr"/>
            <a:r>
              <a:rPr lang="en-AU" sz="800" dirty="0">
                <a:solidFill>
                  <a:srgbClr val="FFFFD1"/>
                </a:solidFill>
              </a:rPr>
              <a:t>Business Case</a:t>
            </a:r>
          </a:p>
        </p:txBody>
      </p:sp>
      <p:sp>
        <p:nvSpPr>
          <p:cNvPr id="45" name="Diamond 44">
            <a:extLst>
              <a:ext uri="{FF2B5EF4-FFF2-40B4-BE49-F238E27FC236}">
                <a16:creationId xmlns:a16="http://schemas.microsoft.com/office/drawing/2014/main" id="{45F1A368-D3E8-3659-BEBA-B3D0AC215826}"/>
              </a:ext>
            </a:extLst>
          </p:cNvPr>
          <p:cNvSpPr/>
          <p:nvPr/>
        </p:nvSpPr>
        <p:spPr>
          <a:xfrm>
            <a:off x="7347364" y="348079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Two Delivery Strategy</a:t>
            </a:r>
          </a:p>
        </p:txBody>
      </p:sp>
      <p:sp>
        <p:nvSpPr>
          <p:cNvPr id="46" name="Diamond 45">
            <a:extLst>
              <a:ext uri="{FF2B5EF4-FFF2-40B4-BE49-F238E27FC236}">
                <a16:creationId xmlns:a16="http://schemas.microsoft.com/office/drawing/2014/main" id="{F636E0EE-D7F0-B0E9-49E8-B05080DABCEB}"/>
              </a:ext>
            </a:extLst>
          </p:cNvPr>
          <p:cNvSpPr/>
          <p:nvPr/>
        </p:nvSpPr>
        <p:spPr>
          <a:xfrm>
            <a:off x="8476355" y="348079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Three Project commencement</a:t>
            </a:r>
          </a:p>
        </p:txBody>
      </p:sp>
      <p:sp>
        <p:nvSpPr>
          <p:cNvPr id="47" name="Diamond 46">
            <a:extLst>
              <a:ext uri="{FF2B5EF4-FFF2-40B4-BE49-F238E27FC236}">
                <a16:creationId xmlns:a16="http://schemas.microsoft.com/office/drawing/2014/main" id="{168964B2-BFBF-A143-A83C-F3140B9BAC39}"/>
              </a:ext>
            </a:extLst>
          </p:cNvPr>
          <p:cNvSpPr/>
          <p:nvPr/>
        </p:nvSpPr>
        <p:spPr>
          <a:xfrm>
            <a:off x="9617067" y="348079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Four Project delivery</a:t>
            </a:r>
          </a:p>
        </p:txBody>
      </p:sp>
      <p:sp>
        <p:nvSpPr>
          <p:cNvPr id="56" name="Rectangle: Rounded Corners 55">
            <a:extLst>
              <a:ext uri="{FF2B5EF4-FFF2-40B4-BE49-F238E27FC236}">
                <a16:creationId xmlns:a16="http://schemas.microsoft.com/office/drawing/2014/main" id="{7730F7D2-F66F-976F-6B06-F1A1FE7D16B9}"/>
              </a:ext>
            </a:extLst>
          </p:cNvPr>
          <p:cNvSpPr/>
          <p:nvPr/>
        </p:nvSpPr>
        <p:spPr>
          <a:xfrm>
            <a:off x="7431025" y="1866122"/>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cxnSp>
        <p:nvCxnSpPr>
          <p:cNvPr id="57" name="Straight Connector 56">
            <a:extLst>
              <a:ext uri="{FF2B5EF4-FFF2-40B4-BE49-F238E27FC236}">
                <a16:creationId xmlns:a16="http://schemas.microsoft.com/office/drawing/2014/main" id="{EA913035-A38A-B6FC-56B4-92AD9DCDBDFD}"/>
              </a:ext>
            </a:extLst>
          </p:cNvPr>
          <p:cNvCxnSpPr>
            <a:cxnSpLocks/>
          </p:cNvCxnSpPr>
          <p:nvPr/>
        </p:nvCxnSpPr>
        <p:spPr>
          <a:xfrm flipH="1" flipV="1">
            <a:off x="1892585" y="920028"/>
            <a:ext cx="8875007" cy="188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Rounded Rectangle 165">
            <a:extLst>
              <a:ext uri="{FF2B5EF4-FFF2-40B4-BE49-F238E27FC236}">
                <a16:creationId xmlns:a16="http://schemas.microsoft.com/office/drawing/2014/main" id="{8185C05C-4FBD-B085-7787-D5EE4B16F0C2}"/>
              </a:ext>
            </a:extLst>
          </p:cNvPr>
          <p:cNvSpPr/>
          <p:nvPr/>
        </p:nvSpPr>
        <p:spPr>
          <a:xfrm>
            <a:off x="783978" y="650752"/>
            <a:ext cx="127764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STRATEGY DEVELOPMENT</a:t>
            </a:r>
            <a:endParaRPr lang="en-AU" sz="1050" dirty="0">
              <a:solidFill>
                <a:schemeClr val="accent1"/>
              </a:solidFill>
            </a:endParaRPr>
          </a:p>
        </p:txBody>
      </p:sp>
      <p:sp>
        <p:nvSpPr>
          <p:cNvPr id="59" name="Oval 58">
            <a:extLst>
              <a:ext uri="{FF2B5EF4-FFF2-40B4-BE49-F238E27FC236}">
                <a16:creationId xmlns:a16="http://schemas.microsoft.com/office/drawing/2014/main" id="{E4EB8976-B246-FE8A-0E46-EB5CBFDC8DC9}"/>
              </a:ext>
            </a:extLst>
          </p:cNvPr>
          <p:cNvSpPr/>
          <p:nvPr/>
        </p:nvSpPr>
        <p:spPr>
          <a:xfrm>
            <a:off x="1733824" y="767452"/>
            <a:ext cx="311778"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60" name="object 10">
            <a:extLst>
              <a:ext uri="{FF2B5EF4-FFF2-40B4-BE49-F238E27FC236}">
                <a16:creationId xmlns:a16="http://schemas.microsoft.com/office/drawing/2014/main" id="{D9E51F9D-1C65-454A-969F-31DFBB216B51}"/>
              </a:ext>
            </a:extLst>
          </p:cNvPr>
          <p:cNvPicPr/>
          <p:nvPr/>
        </p:nvPicPr>
        <p:blipFill>
          <a:blip r:embed="rId2" cstate="print">
            <a:duotone>
              <a:prstClr val="black"/>
              <a:schemeClr val="accent5">
                <a:tint val="45000"/>
                <a:satMod val="400000"/>
              </a:schemeClr>
            </a:duotone>
          </a:blip>
          <a:stretch>
            <a:fillRect/>
          </a:stretch>
        </p:blipFill>
        <p:spPr>
          <a:xfrm>
            <a:off x="1799477" y="833266"/>
            <a:ext cx="181847" cy="192372"/>
          </a:xfrm>
          <a:prstGeom prst="rect">
            <a:avLst/>
          </a:prstGeom>
          <a:solidFill>
            <a:srgbClr val="E6F9FE"/>
          </a:solidFill>
          <a:ln>
            <a:noFill/>
          </a:ln>
        </p:spPr>
      </p:pic>
      <p:sp>
        <p:nvSpPr>
          <p:cNvPr id="61" name="Rounded Rectangle 158">
            <a:extLst>
              <a:ext uri="{FF2B5EF4-FFF2-40B4-BE49-F238E27FC236}">
                <a16:creationId xmlns:a16="http://schemas.microsoft.com/office/drawing/2014/main" id="{6C61FA80-7501-8F1D-E2BF-798925B1A2C9}"/>
              </a:ext>
            </a:extLst>
          </p:cNvPr>
          <p:cNvSpPr/>
          <p:nvPr/>
        </p:nvSpPr>
        <p:spPr>
          <a:xfrm>
            <a:off x="2114750" y="650752"/>
            <a:ext cx="3327191"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ORGANISATIONAL DESIGN </a:t>
            </a:r>
          </a:p>
        </p:txBody>
      </p:sp>
      <p:sp>
        <p:nvSpPr>
          <p:cNvPr id="62" name="Oval 61">
            <a:extLst>
              <a:ext uri="{FF2B5EF4-FFF2-40B4-BE49-F238E27FC236}">
                <a16:creationId xmlns:a16="http://schemas.microsoft.com/office/drawing/2014/main" id="{EB03C8FE-F4DD-9F45-FFF7-409BADCB0B10}"/>
              </a:ext>
            </a:extLst>
          </p:cNvPr>
          <p:cNvSpPr/>
          <p:nvPr/>
        </p:nvSpPr>
        <p:spPr>
          <a:xfrm>
            <a:off x="4549426" y="767452"/>
            <a:ext cx="329791"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63" name="object 41">
            <a:extLst>
              <a:ext uri="{FF2B5EF4-FFF2-40B4-BE49-F238E27FC236}">
                <a16:creationId xmlns:a16="http://schemas.microsoft.com/office/drawing/2014/main" id="{B3B778AC-9BA1-33DD-91F5-8B09B81704FB}"/>
              </a:ext>
            </a:extLst>
          </p:cNvPr>
          <p:cNvPicPr/>
          <p:nvPr/>
        </p:nvPicPr>
        <p:blipFill>
          <a:blip r:embed="rId3" cstate="print">
            <a:duotone>
              <a:prstClr val="black"/>
              <a:schemeClr val="accent1">
                <a:tint val="45000"/>
                <a:satMod val="400000"/>
              </a:schemeClr>
            </a:duotone>
          </a:blip>
          <a:stretch>
            <a:fillRect/>
          </a:stretch>
        </p:blipFill>
        <p:spPr>
          <a:xfrm>
            <a:off x="4621950" y="827920"/>
            <a:ext cx="179030" cy="203064"/>
          </a:xfrm>
          <a:prstGeom prst="rect">
            <a:avLst/>
          </a:prstGeom>
          <a:solidFill>
            <a:srgbClr val="E6F9FE"/>
          </a:solidFill>
          <a:ln>
            <a:noFill/>
          </a:ln>
        </p:spPr>
      </p:pic>
      <p:sp>
        <p:nvSpPr>
          <p:cNvPr id="449" name="Rounded Rectangle 160">
            <a:extLst>
              <a:ext uri="{FF2B5EF4-FFF2-40B4-BE49-F238E27FC236}">
                <a16:creationId xmlns:a16="http://schemas.microsoft.com/office/drawing/2014/main" id="{2C2B10A3-8926-5121-CEC6-A50241A0875F}"/>
              </a:ext>
            </a:extLst>
          </p:cNvPr>
          <p:cNvSpPr/>
          <p:nvPr/>
        </p:nvSpPr>
        <p:spPr>
          <a:xfrm>
            <a:off x="5561764" y="650752"/>
            <a:ext cx="3318646"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PROJECT DESIGN</a:t>
            </a:r>
          </a:p>
        </p:txBody>
      </p:sp>
      <p:sp>
        <p:nvSpPr>
          <p:cNvPr id="455" name="Oval 454">
            <a:extLst>
              <a:ext uri="{FF2B5EF4-FFF2-40B4-BE49-F238E27FC236}">
                <a16:creationId xmlns:a16="http://schemas.microsoft.com/office/drawing/2014/main" id="{06E2E88C-80E4-B452-19A6-5370C891FBC6}"/>
              </a:ext>
            </a:extLst>
          </p:cNvPr>
          <p:cNvSpPr/>
          <p:nvPr/>
        </p:nvSpPr>
        <p:spPr>
          <a:xfrm>
            <a:off x="7758009" y="767452"/>
            <a:ext cx="316366"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sp>
        <p:nvSpPr>
          <p:cNvPr id="456" name="Rounded Rectangle 163">
            <a:extLst>
              <a:ext uri="{FF2B5EF4-FFF2-40B4-BE49-F238E27FC236}">
                <a16:creationId xmlns:a16="http://schemas.microsoft.com/office/drawing/2014/main" id="{A1BBF008-7221-72F0-B168-94B49C7F608C}"/>
              </a:ext>
            </a:extLst>
          </p:cNvPr>
          <p:cNvSpPr/>
          <p:nvPr/>
        </p:nvSpPr>
        <p:spPr>
          <a:xfrm>
            <a:off x="10073029" y="650752"/>
            <a:ext cx="2084682" cy="557401"/>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OPERATIONS &amp; </a:t>
            </a:r>
            <a:br>
              <a:rPr lang="en-AU" sz="1050" b="1" dirty="0">
                <a:solidFill>
                  <a:schemeClr val="accent1"/>
                </a:solidFill>
              </a:rPr>
            </a:br>
            <a:r>
              <a:rPr lang="en-AU" sz="1050" b="1" dirty="0">
                <a:solidFill>
                  <a:schemeClr val="accent1"/>
                </a:solidFill>
              </a:rPr>
              <a:t>SUSTAINMENT</a:t>
            </a:r>
            <a:endParaRPr lang="en-US" sz="1050" dirty="0">
              <a:solidFill>
                <a:schemeClr val="accent1"/>
              </a:solidFill>
              <a:ea typeface="Roboto"/>
              <a:cs typeface="Roboto"/>
            </a:endParaRPr>
          </a:p>
        </p:txBody>
      </p:sp>
      <p:sp>
        <p:nvSpPr>
          <p:cNvPr id="457" name="Oval 456">
            <a:extLst>
              <a:ext uri="{FF2B5EF4-FFF2-40B4-BE49-F238E27FC236}">
                <a16:creationId xmlns:a16="http://schemas.microsoft.com/office/drawing/2014/main" id="{66B4D4C4-9E7A-5805-C9BD-809FE5359A1D}"/>
              </a:ext>
            </a:extLst>
          </p:cNvPr>
          <p:cNvSpPr/>
          <p:nvPr/>
        </p:nvSpPr>
        <p:spPr>
          <a:xfrm>
            <a:off x="1174882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58" name="Picture 457">
            <a:extLst>
              <a:ext uri="{FF2B5EF4-FFF2-40B4-BE49-F238E27FC236}">
                <a16:creationId xmlns:a16="http://schemas.microsoft.com/office/drawing/2014/main" id="{01CE2B81-84D8-89D8-9CCC-E262CE6477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22207" y="844619"/>
            <a:ext cx="169423" cy="169667"/>
          </a:xfrm>
          <a:prstGeom prst="rect">
            <a:avLst/>
          </a:prstGeom>
          <a:solidFill>
            <a:srgbClr val="E6F9FE"/>
          </a:solidFill>
          <a:ln>
            <a:noFill/>
          </a:ln>
        </p:spPr>
      </p:pic>
      <p:sp>
        <p:nvSpPr>
          <p:cNvPr id="459" name="Rounded Rectangle 159">
            <a:extLst>
              <a:ext uri="{FF2B5EF4-FFF2-40B4-BE49-F238E27FC236}">
                <a16:creationId xmlns:a16="http://schemas.microsoft.com/office/drawing/2014/main" id="{E8BE1EB0-2BE1-2960-8E8E-BEF27F32EDB0}"/>
              </a:ext>
            </a:extLst>
          </p:cNvPr>
          <p:cNvSpPr/>
          <p:nvPr/>
        </p:nvSpPr>
        <p:spPr>
          <a:xfrm>
            <a:off x="8932437" y="650752"/>
            <a:ext cx="107615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PROJECT DELIVERY</a:t>
            </a:r>
          </a:p>
        </p:txBody>
      </p:sp>
      <p:pic>
        <p:nvPicPr>
          <p:cNvPr id="460" name="Picture 459">
            <a:extLst>
              <a:ext uri="{FF2B5EF4-FFF2-40B4-BE49-F238E27FC236}">
                <a16:creationId xmlns:a16="http://schemas.microsoft.com/office/drawing/2014/main" id="{791D8A8D-2B00-8BD3-87AA-CE3897BE8457}"/>
              </a:ext>
            </a:extLst>
          </p:cNvPr>
          <p:cNvPicPr>
            <a:picLocks noChangeAspect="1"/>
          </p:cNvPicPr>
          <p:nvPr/>
        </p:nvPicPr>
        <p:blipFill>
          <a:blip r:embed="rId5"/>
          <a:stretch>
            <a:fillRect/>
          </a:stretch>
        </p:blipFill>
        <p:spPr>
          <a:xfrm>
            <a:off x="7813879" y="819063"/>
            <a:ext cx="192850" cy="220779"/>
          </a:xfrm>
          <a:prstGeom prst="rect">
            <a:avLst/>
          </a:prstGeom>
          <a:solidFill>
            <a:srgbClr val="E6F9FE"/>
          </a:solidFill>
          <a:ln>
            <a:noFill/>
          </a:ln>
        </p:spPr>
      </p:pic>
      <p:sp>
        <p:nvSpPr>
          <p:cNvPr id="461" name="Rectangle 460">
            <a:extLst>
              <a:ext uri="{FF2B5EF4-FFF2-40B4-BE49-F238E27FC236}">
                <a16:creationId xmlns:a16="http://schemas.microsoft.com/office/drawing/2014/main" id="{206BF976-2AD9-72DF-C97F-345C8E527D68}"/>
              </a:ext>
            </a:extLst>
          </p:cNvPr>
          <p:cNvSpPr/>
          <p:nvPr/>
        </p:nvSpPr>
        <p:spPr>
          <a:xfrm>
            <a:off x="8908533" y="2211350"/>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62" name="Rectangle 461">
            <a:extLst>
              <a:ext uri="{FF2B5EF4-FFF2-40B4-BE49-F238E27FC236}">
                <a16:creationId xmlns:a16="http://schemas.microsoft.com/office/drawing/2014/main" id="{5140BDB5-D9C8-EB67-8A0A-AB1A056FA73E}"/>
              </a:ext>
            </a:extLst>
          </p:cNvPr>
          <p:cNvSpPr/>
          <p:nvPr/>
        </p:nvSpPr>
        <p:spPr>
          <a:xfrm>
            <a:off x="9922598" y="2211350"/>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463" name="Rectangle 462">
            <a:extLst>
              <a:ext uri="{FF2B5EF4-FFF2-40B4-BE49-F238E27FC236}">
                <a16:creationId xmlns:a16="http://schemas.microsoft.com/office/drawing/2014/main" id="{ABD88AB6-04E1-BA15-8D1C-CC824E64D57F}"/>
              </a:ext>
            </a:extLst>
          </p:cNvPr>
          <p:cNvSpPr/>
          <p:nvPr/>
        </p:nvSpPr>
        <p:spPr>
          <a:xfrm>
            <a:off x="8214923" y="2211350"/>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464" name="Rectangle 463">
            <a:extLst>
              <a:ext uri="{FF2B5EF4-FFF2-40B4-BE49-F238E27FC236}">
                <a16:creationId xmlns:a16="http://schemas.microsoft.com/office/drawing/2014/main" id="{909A08B5-6056-3072-9534-B96A4046312B}"/>
              </a:ext>
            </a:extLst>
          </p:cNvPr>
          <p:cNvSpPr/>
          <p:nvPr/>
        </p:nvSpPr>
        <p:spPr>
          <a:xfrm>
            <a:off x="7855138" y="2211350"/>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465" name="Diamond 464">
            <a:extLst>
              <a:ext uri="{FF2B5EF4-FFF2-40B4-BE49-F238E27FC236}">
                <a16:creationId xmlns:a16="http://schemas.microsoft.com/office/drawing/2014/main" id="{E2607F85-8C8E-D75B-81A6-5E315F97508C}"/>
              </a:ext>
            </a:extLst>
          </p:cNvPr>
          <p:cNvSpPr/>
          <p:nvPr/>
        </p:nvSpPr>
        <p:spPr>
          <a:xfrm>
            <a:off x="7681504" y="2228843"/>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466" name="Rectangle 465">
            <a:extLst>
              <a:ext uri="{FF2B5EF4-FFF2-40B4-BE49-F238E27FC236}">
                <a16:creationId xmlns:a16="http://schemas.microsoft.com/office/drawing/2014/main" id="{47C783E7-E3EB-DE3A-F047-2C703FDE13A9}"/>
              </a:ext>
            </a:extLst>
          </p:cNvPr>
          <p:cNvSpPr/>
          <p:nvPr/>
        </p:nvSpPr>
        <p:spPr>
          <a:xfrm>
            <a:off x="7473472" y="2593340"/>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468" name="Straight Arrow Connector 467">
            <a:extLst>
              <a:ext uri="{FF2B5EF4-FFF2-40B4-BE49-F238E27FC236}">
                <a16:creationId xmlns:a16="http://schemas.microsoft.com/office/drawing/2014/main" id="{56813A7A-C40E-4BC6-6C73-C50329D7BA67}"/>
              </a:ext>
            </a:extLst>
          </p:cNvPr>
          <p:cNvCxnSpPr>
            <a:cxnSpLocks/>
            <a:stCxn id="466" idx="0"/>
            <a:endCxn id="465" idx="2"/>
          </p:cNvCxnSpPr>
          <p:nvPr/>
        </p:nvCxnSpPr>
        <p:spPr>
          <a:xfrm flipV="1">
            <a:off x="7772414" y="2417433"/>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469" name="Straight Arrow Connector 468">
            <a:extLst>
              <a:ext uri="{FF2B5EF4-FFF2-40B4-BE49-F238E27FC236}">
                <a16:creationId xmlns:a16="http://schemas.microsoft.com/office/drawing/2014/main" id="{E5755C0A-42E2-0E20-AFC9-C5A4738F96CF}"/>
              </a:ext>
            </a:extLst>
          </p:cNvPr>
          <p:cNvCxnSpPr>
            <a:cxnSpLocks/>
          </p:cNvCxnSpPr>
          <p:nvPr/>
        </p:nvCxnSpPr>
        <p:spPr>
          <a:xfrm>
            <a:off x="9133640" y="1996904"/>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BBC46215-F95F-775B-AEAD-BD62582C6EC0}"/>
              </a:ext>
            </a:extLst>
          </p:cNvPr>
          <p:cNvCxnSpPr>
            <a:cxnSpLocks/>
          </p:cNvCxnSpPr>
          <p:nvPr/>
        </p:nvCxnSpPr>
        <p:spPr>
          <a:xfrm>
            <a:off x="9798485" y="1996904"/>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84FFC7C9-2839-2452-EFA7-DCD4BFD343DD}"/>
              </a:ext>
            </a:extLst>
          </p:cNvPr>
          <p:cNvCxnSpPr>
            <a:cxnSpLocks/>
          </p:cNvCxnSpPr>
          <p:nvPr/>
        </p:nvCxnSpPr>
        <p:spPr>
          <a:xfrm>
            <a:off x="9127925" y="2001748"/>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2" name="TextBox 28">
            <a:extLst>
              <a:ext uri="{FF2B5EF4-FFF2-40B4-BE49-F238E27FC236}">
                <a16:creationId xmlns:a16="http://schemas.microsoft.com/office/drawing/2014/main" id="{72CEF317-D9A8-6788-99E0-2AD1E57B6245}"/>
              </a:ext>
            </a:extLst>
          </p:cNvPr>
          <p:cNvSpPr txBox="1"/>
          <p:nvPr/>
        </p:nvSpPr>
        <p:spPr>
          <a:xfrm>
            <a:off x="9193013" y="1935017"/>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473" name="Rectangle 472">
            <a:extLst>
              <a:ext uri="{FF2B5EF4-FFF2-40B4-BE49-F238E27FC236}">
                <a16:creationId xmlns:a16="http://schemas.microsoft.com/office/drawing/2014/main" id="{FCF0F61E-77B8-3F7C-A020-1F67F4671BE9}"/>
              </a:ext>
            </a:extLst>
          </p:cNvPr>
          <p:cNvSpPr/>
          <p:nvPr/>
        </p:nvSpPr>
        <p:spPr>
          <a:xfrm>
            <a:off x="99544" y="654177"/>
            <a:ext cx="537096" cy="55055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00" dirty="0">
                <a:solidFill>
                  <a:schemeClr val="accent1"/>
                </a:solidFill>
              </a:rPr>
              <a:t>Purpose</a:t>
            </a:r>
          </a:p>
        </p:txBody>
      </p:sp>
      <p:cxnSp>
        <p:nvCxnSpPr>
          <p:cNvPr id="474" name="Straight Arrow Connector 473">
            <a:extLst>
              <a:ext uri="{FF2B5EF4-FFF2-40B4-BE49-F238E27FC236}">
                <a16:creationId xmlns:a16="http://schemas.microsoft.com/office/drawing/2014/main" id="{B9B71510-BA06-BD25-2B33-9C4D78B75889}"/>
              </a:ext>
            </a:extLst>
          </p:cNvPr>
          <p:cNvCxnSpPr>
            <a:cxnSpLocks/>
          </p:cNvCxnSpPr>
          <p:nvPr/>
        </p:nvCxnSpPr>
        <p:spPr>
          <a:xfrm flipV="1">
            <a:off x="636640" y="927268"/>
            <a:ext cx="147338" cy="1"/>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75" name="Oval 474">
            <a:extLst>
              <a:ext uri="{FF2B5EF4-FFF2-40B4-BE49-F238E27FC236}">
                <a16:creationId xmlns:a16="http://schemas.microsoft.com/office/drawing/2014/main" id="{A690228F-3D91-439C-F678-C3EB468B3E7E}"/>
              </a:ext>
            </a:extLst>
          </p:cNvPr>
          <p:cNvSpPr/>
          <p:nvPr/>
        </p:nvSpPr>
        <p:spPr>
          <a:xfrm>
            <a:off x="965990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latin typeface="+mj-lt"/>
            </a:endParaRPr>
          </a:p>
        </p:txBody>
      </p:sp>
      <p:pic>
        <p:nvPicPr>
          <p:cNvPr id="476" name="Picture 475">
            <a:extLst>
              <a:ext uri="{FF2B5EF4-FFF2-40B4-BE49-F238E27FC236}">
                <a16:creationId xmlns:a16="http://schemas.microsoft.com/office/drawing/2014/main" id="{4D443898-30EC-47C6-737D-995F1B6BAE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4341" y="836960"/>
            <a:ext cx="184720" cy="184985"/>
          </a:xfrm>
          <a:prstGeom prst="rect">
            <a:avLst/>
          </a:prstGeom>
          <a:solidFill>
            <a:srgbClr val="E6F9FE"/>
          </a:solidFill>
          <a:ln>
            <a:noFill/>
          </a:ln>
        </p:spPr>
      </p:pic>
      <p:sp>
        <p:nvSpPr>
          <p:cNvPr id="37" name="TextBox 36">
            <a:extLst>
              <a:ext uri="{FF2B5EF4-FFF2-40B4-BE49-F238E27FC236}">
                <a16:creationId xmlns:a16="http://schemas.microsoft.com/office/drawing/2014/main" id="{BF944B31-477A-407E-5EF5-B52480CAA05F}"/>
              </a:ext>
            </a:extLst>
          </p:cNvPr>
          <p:cNvSpPr txBox="1"/>
          <p:nvPr/>
        </p:nvSpPr>
        <p:spPr>
          <a:xfrm>
            <a:off x="2488268" y="3604818"/>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rPr>
              <a:t>Strategy analysis</a:t>
            </a:r>
          </a:p>
        </p:txBody>
      </p:sp>
      <p:sp>
        <p:nvSpPr>
          <p:cNvPr id="38" name="TextBox 37">
            <a:extLst>
              <a:ext uri="{FF2B5EF4-FFF2-40B4-BE49-F238E27FC236}">
                <a16:creationId xmlns:a16="http://schemas.microsoft.com/office/drawing/2014/main" id="{5A8B6C8C-B801-CEC8-46FB-E4D10854F371}"/>
              </a:ext>
            </a:extLst>
          </p:cNvPr>
          <p:cNvSpPr txBox="1"/>
          <p:nvPr/>
        </p:nvSpPr>
        <p:spPr>
          <a:xfrm>
            <a:off x="3022416" y="3604818"/>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Focus area identify-cation</a:t>
            </a:r>
          </a:p>
        </p:txBody>
      </p:sp>
      <p:sp>
        <p:nvSpPr>
          <p:cNvPr id="39" name="TextBox 38">
            <a:extLst>
              <a:ext uri="{FF2B5EF4-FFF2-40B4-BE49-F238E27FC236}">
                <a16:creationId xmlns:a16="http://schemas.microsoft.com/office/drawing/2014/main" id="{096AC338-D957-0094-220F-D7864A1B67E1}"/>
              </a:ext>
            </a:extLst>
          </p:cNvPr>
          <p:cNvSpPr txBox="1"/>
          <p:nvPr/>
        </p:nvSpPr>
        <p:spPr>
          <a:xfrm>
            <a:off x="3552749" y="3604818"/>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Focus area analysis</a:t>
            </a:r>
          </a:p>
        </p:txBody>
      </p:sp>
      <p:sp>
        <p:nvSpPr>
          <p:cNvPr id="40" name="TextBox 39">
            <a:extLst>
              <a:ext uri="{FF2B5EF4-FFF2-40B4-BE49-F238E27FC236}">
                <a16:creationId xmlns:a16="http://schemas.microsoft.com/office/drawing/2014/main" id="{0DE5E35D-A364-CA6B-A9E5-363B477881A3}"/>
              </a:ext>
            </a:extLst>
          </p:cNvPr>
          <p:cNvSpPr txBox="1"/>
          <p:nvPr/>
        </p:nvSpPr>
        <p:spPr>
          <a:xfrm>
            <a:off x="4083095" y="3604818"/>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Uplift definition</a:t>
            </a:r>
          </a:p>
        </p:txBody>
      </p:sp>
      <p:sp>
        <p:nvSpPr>
          <p:cNvPr id="41" name="TextBox 40">
            <a:extLst>
              <a:ext uri="{FF2B5EF4-FFF2-40B4-BE49-F238E27FC236}">
                <a16:creationId xmlns:a16="http://schemas.microsoft.com/office/drawing/2014/main" id="{741258CA-A9E1-79AE-6040-00DDFBD8DA28}"/>
              </a:ext>
            </a:extLst>
          </p:cNvPr>
          <p:cNvSpPr txBox="1"/>
          <p:nvPr/>
        </p:nvSpPr>
        <p:spPr>
          <a:xfrm>
            <a:off x="4612594" y="3604818"/>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Project </a:t>
            </a:r>
            <a:r>
              <a:rPr lang="en-AU" sz="500" b="1" dirty="0">
                <a:latin typeface="Roboto" pitchFamily="2" charset="0"/>
                <a:ea typeface="Roboto" pitchFamily="2" charset="0"/>
                <a:cs typeface="Roboto"/>
              </a:rPr>
              <a:t>identification</a:t>
            </a:r>
          </a:p>
        </p:txBody>
      </p:sp>
      <p:sp>
        <p:nvSpPr>
          <p:cNvPr id="478" name="TextBox 477">
            <a:extLst>
              <a:ext uri="{FF2B5EF4-FFF2-40B4-BE49-F238E27FC236}">
                <a16:creationId xmlns:a16="http://schemas.microsoft.com/office/drawing/2014/main" id="{9B0CF975-FDB0-41AF-EC55-1B4D1E22077F}"/>
              </a:ext>
            </a:extLst>
          </p:cNvPr>
          <p:cNvSpPr txBox="1"/>
          <p:nvPr/>
        </p:nvSpPr>
        <p:spPr>
          <a:xfrm>
            <a:off x="296608" y="1417632"/>
            <a:ext cx="7010305" cy="2062103"/>
          </a:xfrm>
          <a:prstGeom prst="rect">
            <a:avLst/>
          </a:prstGeom>
          <a:solidFill>
            <a:schemeClr val="accent4">
              <a:lumMod val="20000"/>
              <a:lumOff val="80000"/>
            </a:schemeClr>
          </a:solidFill>
        </p:spPr>
        <p:txBody>
          <a:bodyPr wrap="square" rtlCol="0" anchor="ctr">
            <a:spAutoFit/>
          </a:bodyPr>
          <a:lstStyle/>
          <a:p>
            <a:r>
              <a:rPr lang="en-AU" sz="1600" b="1" dirty="0"/>
              <a:t>The value of strategic business architecture</a:t>
            </a:r>
          </a:p>
          <a:p>
            <a:r>
              <a:rPr lang="en-AU" sz="1600" dirty="0"/>
              <a:t>Strategic business architecture shifts an organisation’s business architecture practice out of a tactical and/or IT-centric view of the world to helping to guide robust strategic organisational design.</a:t>
            </a:r>
          </a:p>
          <a:p>
            <a:r>
              <a:rPr lang="en-AU" sz="1600" dirty="0"/>
              <a:t>It can shift an organisation from spending considerable investment in a series of projects with conflicting aims, high rates of scope creep failure to translate output in to benefits and outcomes to, instead, an aligned view of long-term organisational improvement with clear outcomes.</a:t>
            </a:r>
          </a:p>
        </p:txBody>
      </p:sp>
      <p:sp>
        <p:nvSpPr>
          <p:cNvPr id="50" name="TextBox 49">
            <a:extLst>
              <a:ext uri="{FF2B5EF4-FFF2-40B4-BE49-F238E27FC236}">
                <a16:creationId xmlns:a16="http://schemas.microsoft.com/office/drawing/2014/main" id="{D1631306-5065-F24C-6503-6FB44EADC159}"/>
              </a:ext>
            </a:extLst>
          </p:cNvPr>
          <p:cNvSpPr txBox="1"/>
          <p:nvPr/>
        </p:nvSpPr>
        <p:spPr>
          <a:xfrm>
            <a:off x="0" y="0"/>
            <a:ext cx="12191999" cy="461665"/>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r>
              <a:rPr lang="en-AU" dirty="0"/>
              <a:t>The wider project lifecycle, and two types of business architecture</a:t>
            </a:r>
          </a:p>
        </p:txBody>
      </p:sp>
      <p:sp>
        <p:nvSpPr>
          <p:cNvPr id="51" name="Diamond 50">
            <a:extLst>
              <a:ext uri="{FF2B5EF4-FFF2-40B4-BE49-F238E27FC236}">
                <a16:creationId xmlns:a16="http://schemas.microsoft.com/office/drawing/2014/main" id="{81BBFCC9-EA7F-BEF2-F132-FB4447FC05B3}"/>
              </a:ext>
            </a:extLst>
          </p:cNvPr>
          <p:cNvSpPr/>
          <p:nvPr/>
        </p:nvSpPr>
        <p:spPr>
          <a:xfrm>
            <a:off x="10736824" y="3480794"/>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Five Benefits </a:t>
            </a:r>
            <a:r>
              <a:rPr lang="en-AU" sz="700" dirty="0">
                <a:solidFill>
                  <a:srgbClr val="FFFFD1"/>
                </a:solidFill>
              </a:rPr>
              <a:t>Realisation</a:t>
            </a:r>
          </a:p>
        </p:txBody>
      </p:sp>
      <p:grpSp>
        <p:nvGrpSpPr>
          <p:cNvPr id="48" name="Group 47">
            <a:extLst>
              <a:ext uri="{FF2B5EF4-FFF2-40B4-BE49-F238E27FC236}">
                <a16:creationId xmlns:a16="http://schemas.microsoft.com/office/drawing/2014/main" id="{4F6712E8-F714-BD6A-739D-93BE67561DCB}"/>
              </a:ext>
            </a:extLst>
          </p:cNvPr>
          <p:cNvGrpSpPr/>
          <p:nvPr/>
        </p:nvGrpSpPr>
        <p:grpSpPr>
          <a:xfrm>
            <a:off x="646112" y="4399415"/>
            <a:ext cx="5323726" cy="2221630"/>
            <a:chOff x="545083" y="4271005"/>
            <a:chExt cx="5388552" cy="2565106"/>
          </a:xfrm>
        </p:grpSpPr>
        <p:grpSp>
          <p:nvGrpSpPr>
            <p:cNvPr id="52" name="Group 51">
              <a:extLst>
                <a:ext uri="{FF2B5EF4-FFF2-40B4-BE49-F238E27FC236}">
                  <a16:creationId xmlns:a16="http://schemas.microsoft.com/office/drawing/2014/main" id="{B61247EC-6FCB-372F-5E44-703573687BA3}"/>
                </a:ext>
              </a:extLst>
            </p:cNvPr>
            <p:cNvGrpSpPr/>
            <p:nvPr/>
          </p:nvGrpSpPr>
          <p:grpSpPr>
            <a:xfrm>
              <a:off x="1679631" y="5519300"/>
              <a:ext cx="2611869" cy="1212749"/>
              <a:chOff x="1679631" y="5458516"/>
              <a:chExt cx="2611869" cy="1223998"/>
            </a:xfrm>
          </p:grpSpPr>
          <p:grpSp>
            <p:nvGrpSpPr>
              <p:cNvPr id="564" name="Group 563">
                <a:extLst>
                  <a:ext uri="{FF2B5EF4-FFF2-40B4-BE49-F238E27FC236}">
                    <a16:creationId xmlns:a16="http://schemas.microsoft.com/office/drawing/2014/main" id="{AAC78AC4-0F4C-B912-B240-2AE3BAC257AC}"/>
                  </a:ext>
                </a:extLst>
              </p:cNvPr>
              <p:cNvGrpSpPr/>
              <p:nvPr/>
            </p:nvGrpSpPr>
            <p:grpSpPr>
              <a:xfrm>
                <a:off x="1687952" y="5458516"/>
                <a:ext cx="1322596" cy="233992"/>
                <a:chOff x="1571038" y="5466505"/>
                <a:chExt cx="1322596" cy="233992"/>
              </a:xfrm>
            </p:grpSpPr>
            <p:cxnSp>
              <p:nvCxnSpPr>
                <p:cNvPr id="574" name="Straight Connector 573">
                  <a:extLst>
                    <a:ext uri="{FF2B5EF4-FFF2-40B4-BE49-F238E27FC236}">
                      <a16:creationId xmlns:a16="http://schemas.microsoft.com/office/drawing/2014/main" id="{9BDF2506-11FF-EF3B-88EF-FBF10D19F427}"/>
                    </a:ext>
                  </a:extLst>
                </p:cNvPr>
                <p:cNvCxnSpPr>
                  <a:cxnSpLocks/>
                </p:cNvCxnSpPr>
                <p:nvPr/>
              </p:nvCxnSpPr>
              <p:spPr>
                <a:xfrm>
                  <a:off x="2665676" y="5583501"/>
                  <a:ext cx="227958" cy="0"/>
                </a:xfrm>
                <a:prstGeom prst="line">
                  <a:avLst/>
                </a:prstGeom>
                <a:ln w="5715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5" name="Rectangle 574">
                  <a:extLst>
                    <a:ext uri="{FF2B5EF4-FFF2-40B4-BE49-F238E27FC236}">
                      <a16:creationId xmlns:a16="http://schemas.microsoft.com/office/drawing/2014/main" id="{F678DF21-6078-2C42-C2DA-F7894E5A3CC9}"/>
                    </a:ext>
                  </a:extLst>
                </p:cNvPr>
                <p:cNvSpPr/>
                <p:nvPr/>
              </p:nvSpPr>
              <p:spPr>
                <a:xfrm>
                  <a:off x="1571038" y="5466505"/>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600" i="1" dirty="0">
                      <a:solidFill>
                        <a:sysClr val="windowText" lastClr="000000"/>
                      </a:solidFill>
                    </a:rPr>
                    <a:t>People strategy</a:t>
                  </a:r>
                </a:p>
              </p:txBody>
            </p:sp>
          </p:grpSp>
          <p:grpSp>
            <p:nvGrpSpPr>
              <p:cNvPr id="565" name="Group 564">
                <a:extLst>
                  <a:ext uri="{FF2B5EF4-FFF2-40B4-BE49-F238E27FC236}">
                    <a16:creationId xmlns:a16="http://schemas.microsoft.com/office/drawing/2014/main" id="{0549978A-B3BD-AD9D-146A-108113F31F94}"/>
                  </a:ext>
                </a:extLst>
              </p:cNvPr>
              <p:cNvGrpSpPr/>
              <p:nvPr/>
            </p:nvGrpSpPr>
            <p:grpSpPr>
              <a:xfrm>
                <a:off x="1679631" y="6448522"/>
                <a:ext cx="1322596" cy="233992"/>
                <a:chOff x="1571038" y="5466505"/>
                <a:chExt cx="1322596" cy="233992"/>
              </a:xfrm>
            </p:grpSpPr>
            <p:cxnSp>
              <p:nvCxnSpPr>
                <p:cNvPr id="572" name="Straight Connector 571">
                  <a:extLst>
                    <a:ext uri="{FF2B5EF4-FFF2-40B4-BE49-F238E27FC236}">
                      <a16:creationId xmlns:a16="http://schemas.microsoft.com/office/drawing/2014/main" id="{441549DD-ADEF-F4B6-04DA-2E37B86ED4D6}"/>
                    </a:ext>
                  </a:extLst>
                </p:cNvPr>
                <p:cNvCxnSpPr>
                  <a:cxnSpLocks/>
                </p:cNvCxnSpPr>
                <p:nvPr/>
              </p:nvCxnSpPr>
              <p:spPr>
                <a:xfrm>
                  <a:off x="2665676" y="5583501"/>
                  <a:ext cx="227958" cy="0"/>
                </a:xfrm>
                <a:prstGeom prst="line">
                  <a:avLst/>
                </a:prstGeom>
                <a:ln w="5715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3" name="Rectangle 572">
                  <a:extLst>
                    <a:ext uri="{FF2B5EF4-FFF2-40B4-BE49-F238E27FC236}">
                      <a16:creationId xmlns:a16="http://schemas.microsoft.com/office/drawing/2014/main" id="{045A4204-FC98-399F-76A9-221C806FDC38}"/>
                    </a:ext>
                  </a:extLst>
                </p:cNvPr>
                <p:cNvSpPr/>
                <p:nvPr/>
              </p:nvSpPr>
              <p:spPr>
                <a:xfrm>
                  <a:off x="1571038" y="5466505"/>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600" i="1" dirty="0">
                      <a:solidFill>
                        <a:sysClr val="windowText" lastClr="000000"/>
                      </a:solidFill>
                    </a:rPr>
                    <a:t>Technology strategy</a:t>
                  </a:r>
                </a:p>
              </p:txBody>
            </p:sp>
          </p:grpSp>
          <p:grpSp>
            <p:nvGrpSpPr>
              <p:cNvPr id="566" name="Group 565">
                <a:extLst>
                  <a:ext uri="{FF2B5EF4-FFF2-40B4-BE49-F238E27FC236}">
                    <a16:creationId xmlns:a16="http://schemas.microsoft.com/office/drawing/2014/main" id="{01A1F0D1-9FF5-F031-5F8C-A80E7B559E28}"/>
                  </a:ext>
                </a:extLst>
              </p:cNvPr>
              <p:cNvGrpSpPr/>
              <p:nvPr/>
            </p:nvGrpSpPr>
            <p:grpSpPr>
              <a:xfrm>
                <a:off x="1691254" y="6108034"/>
                <a:ext cx="1322596" cy="233992"/>
                <a:chOff x="1571038" y="5466505"/>
                <a:chExt cx="1322596" cy="233992"/>
              </a:xfrm>
            </p:grpSpPr>
            <p:cxnSp>
              <p:nvCxnSpPr>
                <p:cNvPr id="570" name="Straight Connector 569">
                  <a:extLst>
                    <a:ext uri="{FF2B5EF4-FFF2-40B4-BE49-F238E27FC236}">
                      <a16:creationId xmlns:a16="http://schemas.microsoft.com/office/drawing/2014/main" id="{4BCDB793-A616-D4CA-0C62-A9C5CAC16542}"/>
                    </a:ext>
                  </a:extLst>
                </p:cNvPr>
                <p:cNvCxnSpPr>
                  <a:cxnSpLocks/>
                </p:cNvCxnSpPr>
                <p:nvPr/>
              </p:nvCxnSpPr>
              <p:spPr>
                <a:xfrm>
                  <a:off x="2665676" y="5583501"/>
                  <a:ext cx="227958" cy="0"/>
                </a:xfrm>
                <a:prstGeom prst="line">
                  <a:avLst/>
                </a:prstGeom>
                <a:ln w="5715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1" name="Rectangle 570">
                  <a:extLst>
                    <a:ext uri="{FF2B5EF4-FFF2-40B4-BE49-F238E27FC236}">
                      <a16:creationId xmlns:a16="http://schemas.microsoft.com/office/drawing/2014/main" id="{2C8FAA93-8B77-FCE9-D9BA-BFE7639B403A}"/>
                    </a:ext>
                  </a:extLst>
                </p:cNvPr>
                <p:cNvSpPr/>
                <p:nvPr/>
              </p:nvSpPr>
              <p:spPr>
                <a:xfrm>
                  <a:off x="1571038" y="5466505"/>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600" i="1" dirty="0">
                      <a:solidFill>
                        <a:sysClr val="windowText" lastClr="000000"/>
                      </a:solidFill>
                    </a:rPr>
                    <a:t>Data strategy</a:t>
                  </a:r>
                </a:p>
              </p:txBody>
            </p:sp>
          </p:grpSp>
          <p:cxnSp>
            <p:nvCxnSpPr>
              <p:cNvPr id="567" name="Straight Arrow Connector 566">
                <a:extLst>
                  <a:ext uri="{FF2B5EF4-FFF2-40B4-BE49-F238E27FC236}">
                    <a16:creationId xmlns:a16="http://schemas.microsoft.com/office/drawing/2014/main" id="{C1AD18FD-FED0-7173-56D0-ECB56219D7C3}"/>
                  </a:ext>
                </a:extLst>
              </p:cNvPr>
              <p:cNvCxnSpPr>
                <a:cxnSpLocks/>
              </p:cNvCxnSpPr>
              <p:nvPr/>
            </p:nvCxnSpPr>
            <p:spPr>
              <a:xfrm>
                <a:off x="3007251" y="5575512"/>
                <a:ext cx="1283205" cy="13252"/>
              </a:xfrm>
              <a:prstGeom prst="straightConnector1">
                <a:avLst/>
              </a:prstGeom>
              <a:ln w="127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8" name="Straight Arrow Connector 567">
                <a:extLst>
                  <a:ext uri="{FF2B5EF4-FFF2-40B4-BE49-F238E27FC236}">
                    <a16:creationId xmlns:a16="http://schemas.microsoft.com/office/drawing/2014/main" id="{53B71E1D-C02C-6DF0-33C2-1CD01AD7447A}"/>
                  </a:ext>
                </a:extLst>
              </p:cNvPr>
              <p:cNvCxnSpPr>
                <a:cxnSpLocks/>
              </p:cNvCxnSpPr>
              <p:nvPr/>
            </p:nvCxnSpPr>
            <p:spPr>
              <a:xfrm>
                <a:off x="3006247" y="6229966"/>
                <a:ext cx="1283205" cy="13252"/>
              </a:xfrm>
              <a:prstGeom prst="straightConnector1">
                <a:avLst/>
              </a:prstGeom>
              <a:ln w="127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9" name="Straight Arrow Connector 568">
                <a:extLst>
                  <a:ext uri="{FF2B5EF4-FFF2-40B4-BE49-F238E27FC236}">
                    <a16:creationId xmlns:a16="http://schemas.microsoft.com/office/drawing/2014/main" id="{FF3D0965-A832-5D6D-A773-384308AF3B26}"/>
                  </a:ext>
                </a:extLst>
              </p:cNvPr>
              <p:cNvCxnSpPr>
                <a:cxnSpLocks/>
              </p:cNvCxnSpPr>
              <p:nvPr/>
            </p:nvCxnSpPr>
            <p:spPr>
              <a:xfrm>
                <a:off x="3008295" y="6569306"/>
                <a:ext cx="1283205" cy="13252"/>
              </a:xfrm>
              <a:prstGeom prst="straightConnector1">
                <a:avLst/>
              </a:prstGeom>
              <a:ln w="127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D4028680-A0CC-01A2-2AF5-75AB0E0C8732}"/>
                </a:ext>
              </a:extLst>
            </p:cNvPr>
            <p:cNvGrpSpPr/>
            <p:nvPr/>
          </p:nvGrpSpPr>
          <p:grpSpPr>
            <a:xfrm>
              <a:off x="545083" y="4271005"/>
              <a:ext cx="5388552" cy="2565106"/>
              <a:chOff x="545083" y="4271005"/>
              <a:chExt cx="5388552" cy="2565106"/>
            </a:xfrm>
          </p:grpSpPr>
          <p:grpSp>
            <p:nvGrpSpPr>
              <p:cNvPr id="144" name="Group 143">
                <a:extLst>
                  <a:ext uri="{FF2B5EF4-FFF2-40B4-BE49-F238E27FC236}">
                    <a16:creationId xmlns:a16="http://schemas.microsoft.com/office/drawing/2014/main" id="{18F39230-5527-9E38-404B-DA65CA13ACB8}"/>
                  </a:ext>
                </a:extLst>
              </p:cNvPr>
              <p:cNvGrpSpPr/>
              <p:nvPr/>
            </p:nvGrpSpPr>
            <p:grpSpPr>
              <a:xfrm>
                <a:off x="545083" y="4271005"/>
                <a:ext cx="5388552" cy="2565106"/>
                <a:chOff x="545083" y="4294098"/>
                <a:chExt cx="5388552" cy="2588900"/>
              </a:xfrm>
            </p:grpSpPr>
            <p:grpSp>
              <p:nvGrpSpPr>
                <p:cNvPr id="149" name="Group 148">
                  <a:extLst>
                    <a:ext uri="{FF2B5EF4-FFF2-40B4-BE49-F238E27FC236}">
                      <a16:creationId xmlns:a16="http://schemas.microsoft.com/office/drawing/2014/main" id="{ECB2B0F6-6AEE-7B6A-5E7B-F84619253B03}"/>
                    </a:ext>
                  </a:extLst>
                </p:cNvPr>
                <p:cNvGrpSpPr/>
                <p:nvPr/>
              </p:nvGrpSpPr>
              <p:grpSpPr>
                <a:xfrm>
                  <a:off x="545083" y="4294098"/>
                  <a:ext cx="5388552" cy="2429174"/>
                  <a:chOff x="545083" y="4294098"/>
                  <a:chExt cx="5388552" cy="2429174"/>
                </a:xfrm>
              </p:grpSpPr>
              <p:sp>
                <p:nvSpPr>
                  <p:cNvPr id="152" name="Rectangle 151">
                    <a:extLst>
                      <a:ext uri="{FF2B5EF4-FFF2-40B4-BE49-F238E27FC236}">
                        <a16:creationId xmlns:a16="http://schemas.microsoft.com/office/drawing/2014/main" id="{FC593DCB-5F2A-ED51-86FE-3556A07A1E40}"/>
                      </a:ext>
                    </a:extLst>
                  </p:cNvPr>
                  <p:cNvSpPr/>
                  <p:nvPr/>
                </p:nvSpPr>
                <p:spPr>
                  <a:xfrm>
                    <a:off x="545083" y="4614853"/>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800" i="1" dirty="0">
                        <a:solidFill>
                          <a:sysClr val="windowText" lastClr="000000"/>
                        </a:solidFill>
                      </a:rPr>
                      <a:t>Strategic aims categorisation 1</a:t>
                    </a:r>
                  </a:p>
                </p:txBody>
              </p:sp>
              <p:sp>
                <p:nvSpPr>
                  <p:cNvPr id="153" name="Rectangle 152">
                    <a:extLst>
                      <a:ext uri="{FF2B5EF4-FFF2-40B4-BE49-F238E27FC236}">
                        <a16:creationId xmlns:a16="http://schemas.microsoft.com/office/drawing/2014/main" id="{923B0081-75B3-A668-4ED3-B238A30AD80A}"/>
                      </a:ext>
                    </a:extLst>
                  </p:cNvPr>
                  <p:cNvSpPr/>
                  <p:nvPr/>
                </p:nvSpPr>
                <p:spPr>
                  <a:xfrm>
                    <a:off x="559570" y="4879847"/>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800" i="1" dirty="0">
                        <a:solidFill>
                          <a:sysClr val="windowText" lastClr="000000"/>
                        </a:solidFill>
                      </a:rPr>
                      <a:t>Strategic aims categorisation 2</a:t>
                    </a:r>
                  </a:p>
                </p:txBody>
              </p:sp>
              <p:grpSp>
                <p:nvGrpSpPr>
                  <p:cNvPr id="154" name="Group 153">
                    <a:extLst>
                      <a:ext uri="{FF2B5EF4-FFF2-40B4-BE49-F238E27FC236}">
                        <a16:creationId xmlns:a16="http://schemas.microsoft.com/office/drawing/2014/main" id="{7F912EDD-F1D2-DC76-24A6-B5F22D46183A}"/>
                      </a:ext>
                    </a:extLst>
                  </p:cNvPr>
                  <p:cNvGrpSpPr/>
                  <p:nvPr/>
                </p:nvGrpSpPr>
                <p:grpSpPr>
                  <a:xfrm>
                    <a:off x="1608539" y="4297863"/>
                    <a:ext cx="959250" cy="1079518"/>
                    <a:chOff x="1210993" y="4742621"/>
                    <a:chExt cx="872228" cy="1480677"/>
                  </a:xfrm>
                </p:grpSpPr>
                <p:sp>
                  <p:nvSpPr>
                    <p:cNvPr id="554" name="Rectangle 553">
                      <a:extLst>
                        <a:ext uri="{FF2B5EF4-FFF2-40B4-BE49-F238E27FC236}">
                          <a16:creationId xmlns:a16="http://schemas.microsoft.com/office/drawing/2014/main" id="{76CEC563-BE34-1B77-1C24-560770AAFC3D}"/>
                        </a:ext>
                      </a:extLst>
                    </p:cNvPr>
                    <p:cNvSpPr/>
                    <p:nvPr/>
                  </p:nvSpPr>
                  <p:spPr>
                    <a:xfrm>
                      <a:off x="1210993" y="4742621"/>
                      <a:ext cx="872228" cy="303096"/>
                    </a:xfrm>
                    <a:prstGeom prst="rect">
                      <a:avLst/>
                    </a:prstGeom>
                    <a:solidFill>
                      <a:srgbClr val="989D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bg1"/>
                          </a:solidFill>
                        </a:rPr>
                        <a:t>Organisational Strategic aims</a:t>
                      </a:r>
                    </a:p>
                  </p:txBody>
                </p:sp>
                <p:grpSp>
                  <p:nvGrpSpPr>
                    <p:cNvPr id="555" name="Group 554">
                      <a:extLst>
                        <a:ext uri="{FF2B5EF4-FFF2-40B4-BE49-F238E27FC236}">
                          <a16:creationId xmlns:a16="http://schemas.microsoft.com/office/drawing/2014/main" id="{3FEE87B8-0482-B78D-1965-9D4EB43F6E58}"/>
                        </a:ext>
                      </a:extLst>
                    </p:cNvPr>
                    <p:cNvGrpSpPr/>
                    <p:nvPr/>
                  </p:nvGrpSpPr>
                  <p:grpSpPr>
                    <a:xfrm>
                      <a:off x="1259998" y="5147736"/>
                      <a:ext cx="767115" cy="1075562"/>
                      <a:chOff x="1259998" y="5147736"/>
                      <a:chExt cx="767115" cy="1075562"/>
                    </a:xfrm>
                  </p:grpSpPr>
                  <p:cxnSp>
                    <p:nvCxnSpPr>
                      <p:cNvPr id="556" name="Straight Connector 555">
                        <a:extLst>
                          <a:ext uri="{FF2B5EF4-FFF2-40B4-BE49-F238E27FC236}">
                            <a16:creationId xmlns:a16="http://schemas.microsoft.com/office/drawing/2014/main" id="{6EF75E64-20A4-645E-B78C-B66CBDB3B17A}"/>
                          </a:ext>
                        </a:extLst>
                      </p:cNvPr>
                      <p:cNvCxnSpPr>
                        <a:cxnSpLocks/>
                      </p:cNvCxnSpPr>
                      <p:nvPr/>
                    </p:nvCxnSpPr>
                    <p:spPr>
                      <a:xfrm>
                        <a:off x="1259998" y="5147736"/>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F9218D5D-2920-1A41-9AE9-706023B222BC}"/>
                          </a:ext>
                        </a:extLst>
                      </p:cNvPr>
                      <p:cNvCxnSpPr>
                        <a:cxnSpLocks/>
                      </p:cNvCxnSpPr>
                      <p:nvPr/>
                    </p:nvCxnSpPr>
                    <p:spPr>
                      <a:xfrm>
                        <a:off x="1259998" y="5300136"/>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EBC0EB04-76E6-8CDC-4493-B3C96B486F4B}"/>
                          </a:ext>
                        </a:extLst>
                      </p:cNvPr>
                      <p:cNvCxnSpPr>
                        <a:cxnSpLocks/>
                      </p:cNvCxnSpPr>
                      <p:nvPr/>
                    </p:nvCxnSpPr>
                    <p:spPr>
                      <a:xfrm>
                        <a:off x="1259998" y="5457085"/>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59" name="Straight Connector 558">
                        <a:extLst>
                          <a:ext uri="{FF2B5EF4-FFF2-40B4-BE49-F238E27FC236}">
                            <a16:creationId xmlns:a16="http://schemas.microsoft.com/office/drawing/2014/main" id="{8C24D65D-58EA-33E9-F342-7E7D4BFB752B}"/>
                          </a:ext>
                        </a:extLst>
                      </p:cNvPr>
                      <p:cNvCxnSpPr>
                        <a:cxnSpLocks/>
                      </p:cNvCxnSpPr>
                      <p:nvPr/>
                    </p:nvCxnSpPr>
                    <p:spPr>
                      <a:xfrm>
                        <a:off x="1259998" y="5600387"/>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DB9DC162-D4A6-D2F8-B619-6430FBC18831}"/>
                          </a:ext>
                        </a:extLst>
                      </p:cNvPr>
                      <p:cNvCxnSpPr>
                        <a:cxnSpLocks/>
                      </p:cNvCxnSpPr>
                      <p:nvPr/>
                    </p:nvCxnSpPr>
                    <p:spPr>
                      <a:xfrm>
                        <a:off x="1259998" y="5752787"/>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1" name="Straight Connector 560">
                        <a:extLst>
                          <a:ext uri="{FF2B5EF4-FFF2-40B4-BE49-F238E27FC236}">
                            <a16:creationId xmlns:a16="http://schemas.microsoft.com/office/drawing/2014/main" id="{0E564885-B813-61D4-C56A-7E0F142F3B6A}"/>
                          </a:ext>
                        </a:extLst>
                      </p:cNvPr>
                      <p:cNvCxnSpPr>
                        <a:cxnSpLocks/>
                      </p:cNvCxnSpPr>
                      <p:nvPr/>
                    </p:nvCxnSpPr>
                    <p:spPr>
                      <a:xfrm>
                        <a:off x="1259998" y="5909736"/>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3B9D41B5-D1C2-12BA-A50D-A1CB333F30EC}"/>
                          </a:ext>
                        </a:extLst>
                      </p:cNvPr>
                      <p:cNvCxnSpPr>
                        <a:cxnSpLocks/>
                      </p:cNvCxnSpPr>
                      <p:nvPr/>
                    </p:nvCxnSpPr>
                    <p:spPr>
                      <a:xfrm>
                        <a:off x="1259998" y="6066349"/>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B0BD17F6-4F27-4F23-FF3A-DC656ECCB0F4}"/>
                          </a:ext>
                        </a:extLst>
                      </p:cNvPr>
                      <p:cNvCxnSpPr>
                        <a:cxnSpLocks/>
                      </p:cNvCxnSpPr>
                      <p:nvPr/>
                    </p:nvCxnSpPr>
                    <p:spPr>
                      <a:xfrm>
                        <a:off x="1259998" y="6223298"/>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55" name="Group 154">
                    <a:extLst>
                      <a:ext uri="{FF2B5EF4-FFF2-40B4-BE49-F238E27FC236}">
                        <a16:creationId xmlns:a16="http://schemas.microsoft.com/office/drawing/2014/main" id="{AC4D871C-5B0E-4FC4-2337-5239DD6E07AC}"/>
                      </a:ext>
                    </a:extLst>
                  </p:cNvPr>
                  <p:cNvGrpSpPr/>
                  <p:nvPr/>
                </p:nvGrpSpPr>
                <p:grpSpPr>
                  <a:xfrm>
                    <a:off x="3047136" y="4297865"/>
                    <a:ext cx="793368" cy="1079516"/>
                    <a:chOff x="2528626" y="4751477"/>
                    <a:chExt cx="878759" cy="1462273"/>
                  </a:xfrm>
                </p:grpSpPr>
                <p:sp>
                  <p:nvSpPr>
                    <p:cNvPr id="548" name="Rectangle 547">
                      <a:extLst>
                        <a:ext uri="{FF2B5EF4-FFF2-40B4-BE49-F238E27FC236}">
                          <a16:creationId xmlns:a16="http://schemas.microsoft.com/office/drawing/2014/main" id="{3FB5B949-5DF6-7598-EFA4-7818E52D889E}"/>
                        </a:ext>
                      </a:extLst>
                    </p:cNvPr>
                    <p:cNvSpPr/>
                    <p:nvPr/>
                  </p:nvSpPr>
                  <p:spPr>
                    <a:xfrm>
                      <a:off x="2534797" y="4751477"/>
                      <a:ext cx="872228" cy="303096"/>
                    </a:xfrm>
                    <a:prstGeom prst="rect">
                      <a:avLst/>
                    </a:prstGeom>
                    <a:solidFill>
                      <a:srgbClr val="989D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bg1"/>
                          </a:solidFill>
                        </a:rPr>
                        <a:t>Business capabilities</a:t>
                      </a:r>
                    </a:p>
                  </p:txBody>
                </p:sp>
                <p:grpSp>
                  <p:nvGrpSpPr>
                    <p:cNvPr id="549" name="Group 548">
                      <a:extLst>
                        <a:ext uri="{FF2B5EF4-FFF2-40B4-BE49-F238E27FC236}">
                          <a16:creationId xmlns:a16="http://schemas.microsoft.com/office/drawing/2014/main" id="{5CFDCAD0-A1D5-4A09-A4E8-C72BFF695019}"/>
                        </a:ext>
                      </a:extLst>
                    </p:cNvPr>
                    <p:cNvGrpSpPr/>
                    <p:nvPr/>
                  </p:nvGrpSpPr>
                  <p:grpSpPr>
                    <a:xfrm>
                      <a:off x="2528626" y="5191888"/>
                      <a:ext cx="878759" cy="1021862"/>
                      <a:chOff x="2166595" y="5137272"/>
                      <a:chExt cx="878759" cy="1266343"/>
                    </a:xfrm>
                  </p:grpSpPr>
                  <p:sp>
                    <p:nvSpPr>
                      <p:cNvPr id="550" name="Rectangle 549">
                        <a:extLst>
                          <a:ext uri="{FF2B5EF4-FFF2-40B4-BE49-F238E27FC236}">
                            <a16:creationId xmlns:a16="http://schemas.microsoft.com/office/drawing/2014/main" id="{9CD7AD19-0476-CB00-65D1-4717D0B26DD6}"/>
                          </a:ext>
                        </a:extLst>
                      </p:cNvPr>
                      <p:cNvSpPr/>
                      <p:nvPr/>
                    </p:nvSpPr>
                    <p:spPr>
                      <a:xfrm>
                        <a:off x="2178231" y="5137272"/>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1</a:t>
                        </a:r>
                      </a:p>
                    </p:txBody>
                  </p:sp>
                  <p:sp>
                    <p:nvSpPr>
                      <p:cNvPr id="551" name="Rectangle 550">
                        <a:extLst>
                          <a:ext uri="{FF2B5EF4-FFF2-40B4-BE49-F238E27FC236}">
                            <a16:creationId xmlns:a16="http://schemas.microsoft.com/office/drawing/2014/main" id="{0EAAF224-E17E-B038-E3DF-32514158BF62}"/>
                          </a:ext>
                        </a:extLst>
                      </p:cNvPr>
                      <p:cNvSpPr/>
                      <p:nvPr/>
                    </p:nvSpPr>
                    <p:spPr>
                      <a:xfrm>
                        <a:off x="2173343" y="5458250"/>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2</a:t>
                        </a:r>
                      </a:p>
                    </p:txBody>
                  </p:sp>
                  <p:sp>
                    <p:nvSpPr>
                      <p:cNvPr id="552" name="Rectangle 551">
                        <a:extLst>
                          <a:ext uri="{FF2B5EF4-FFF2-40B4-BE49-F238E27FC236}">
                            <a16:creationId xmlns:a16="http://schemas.microsoft.com/office/drawing/2014/main" id="{65330C60-DC68-326F-0C41-51E50499069B}"/>
                          </a:ext>
                        </a:extLst>
                      </p:cNvPr>
                      <p:cNvSpPr/>
                      <p:nvPr/>
                    </p:nvSpPr>
                    <p:spPr>
                      <a:xfrm>
                        <a:off x="2166595" y="5779228"/>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3</a:t>
                        </a:r>
                      </a:p>
                    </p:txBody>
                  </p:sp>
                  <p:sp>
                    <p:nvSpPr>
                      <p:cNvPr id="553" name="Rectangle 552">
                        <a:extLst>
                          <a:ext uri="{FF2B5EF4-FFF2-40B4-BE49-F238E27FC236}">
                            <a16:creationId xmlns:a16="http://schemas.microsoft.com/office/drawing/2014/main" id="{EEAA9EA3-8883-942A-F0F2-B33CFE85FF8E}"/>
                          </a:ext>
                        </a:extLst>
                      </p:cNvPr>
                      <p:cNvSpPr/>
                      <p:nvPr/>
                    </p:nvSpPr>
                    <p:spPr>
                      <a:xfrm>
                        <a:off x="2166595" y="6100519"/>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4</a:t>
                        </a:r>
                      </a:p>
                    </p:txBody>
                  </p:sp>
                </p:grpSp>
              </p:grpSp>
              <p:grpSp>
                <p:nvGrpSpPr>
                  <p:cNvPr id="156" name="Group 155">
                    <a:extLst>
                      <a:ext uri="{FF2B5EF4-FFF2-40B4-BE49-F238E27FC236}">
                        <a16:creationId xmlns:a16="http://schemas.microsoft.com/office/drawing/2014/main" id="{8309DCE1-A4D7-0F0C-17F6-1CFD558C96B6}"/>
                      </a:ext>
                    </a:extLst>
                  </p:cNvPr>
                  <p:cNvGrpSpPr/>
                  <p:nvPr/>
                </p:nvGrpSpPr>
                <p:grpSpPr>
                  <a:xfrm>
                    <a:off x="5043731" y="4294098"/>
                    <a:ext cx="889904" cy="1083283"/>
                    <a:chOff x="4236840" y="4751477"/>
                    <a:chExt cx="872228" cy="1471821"/>
                  </a:xfrm>
                </p:grpSpPr>
                <p:sp>
                  <p:nvSpPr>
                    <p:cNvPr id="538" name="Rectangle 537">
                      <a:extLst>
                        <a:ext uri="{FF2B5EF4-FFF2-40B4-BE49-F238E27FC236}">
                          <a16:creationId xmlns:a16="http://schemas.microsoft.com/office/drawing/2014/main" id="{33F73EEF-BF77-AAB9-D93B-3D4E5A88FF25}"/>
                        </a:ext>
                      </a:extLst>
                    </p:cNvPr>
                    <p:cNvSpPr/>
                    <p:nvPr/>
                  </p:nvSpPr>
                  <p:spPr>
                    <a:xfrm>
                      <a:off x="4236840" y="4751477"/>
                      <a:ext cx="872228" cy="303096"/>
                    </a:xfrm>
                    <a:prstGeom prst="rect">
                      <a:avLst/>
                    </a:prstGeom>
                    <a:solidFill>
                      <a:srgbClr val="989D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bg1"/>
                          </a:solidFill>
                        </a:rPr>
                        <a:t>Initiatives</a:t>
                      </a:r>
                    </a:p>
                  </p:txBody>
                </p:sp>
                <p:grpSp>
                  <p:nvGrpSpPr>
                    <p:cNvPr id="539" name="Group 538">
                      <a:extLst>
                        <a:ext uri="{FF2B5EF4-FFF2-40B4-BE49-F238E27FC236}">
                          <a16:creationId xmlns:a16="http://schemas.microsoft.com/office/drawing/2014/main" id="{4AFC8099-E4B6-24EB-ABD0-63807A0881CB}"/>
                        </a:ext>
                      </a:extLst>
                    </p:cNvPr>
                    <p:cNvGrpSpPr/>
                    <p:nvPr/>
                  </p:nvGrpSpPr>
                  <p:grpSpPr>
                    <a:xfrm>
                      <a:off x="4282664" y="5147736"/>
                      <a:ext cx="767115" cy="1075562"/>
                      <a:chOff x="4289396" y="5147736"/>
                      <a:chExt cx="767115" cy="1075562"/>
                    </a:xfrm>
                  </p:grpSpPr>
                  <p:cxnSp>
                    <p:nvCxnSpPr>
                      <p:cNvPr id="540" name="Straight Connector 539">
                        <a:extLst>
                          <a:ext uri="{FF2B5EF4-FFF2-40B4-BE49-F238E27FC236}">
                            <a16:creationId xmlns:a16="http://schemas.microsoft.com/office/drawing/2014/main" id="{070D7DF0-CE07-24B5-3962-57EC95C3EC31}"/>
                          </a:ext>
                        </a:extLst>
                      </p:cNvPr>
                      <p:cNvCxnSpPr>
                        <a:cxnSpLocks/>
                      </p:cNvCxnSpPr>
                      <p:nvPr/>
                    </p:nvCxnSpPr>
                    <p:spPr>
                      <a:xfrm>
                        <a:off x="4289396" y="5147736"/>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7DBAA00D-64EB-3A19-9763-E4D49E49F9F7}"/>
                          </a:ext>
                        </a:extLst>
                      </p:cNvPr>
                      <p:cNvCxnSpPr>
                        <a:cxnSpLocks/>
                      </p:cNvCxnSpPr>
                      <p:nvPr/>
                    </p:nvCxnSpPr>
                    <p:spPr>
                      <a:xfrm>
                        <a:off x="4289396" y="5300136"/>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EA65EE74-1364-4A11-7C4C-43921B515F4A}"/>
                          </a:ext>
                        </a:extLst>
                      </p:cNvPr>
                      <p:cNvCxnSpPr>
                        <a:cxnSpLocks/>
                      </p:cNvCxnSpPr>
                      <p:nvPr/>
                    </p:nvCxnSpPr>
                    <p:spPr>
                      <a:xfrm>
                        <a:off x="4289396" y="5442508"/>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3" name="Straight Connector 542">
                        <a:extLst>
                          <a:ext uri="{FF2B5EF4-FFF2-40B4-BE49-F238E27FC236}">
                            <a16:creationId xmlns:a16="http://schemas.microsoft.com/office/drawing/2014/main" id="{BC921485-9218-A358-C3AA-91CEE2855216}"/>
                          </a:ext>
                        </a:extLst>
                      </p:cNvPr>
                      <p:cNvCxnSpPr>
                        <a:cxnSpLocks/>
                      </p:cNvCxnSpPr>
                      <p:nvPr/>
                    </p:nvCxnSpPr>
                    <p:spPr>
                      <a:xfrm>
                        <a:off x="4289396" y="5600388"/>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C181D18F-C705-AE26-2C56-5C700B33C709}"/>
                          </a:ext>
                        </a:extLst>
                      </p:cNvPr>
                      <p:cNvCxnSpPr>
                        <a:cxnSpLocks/>
                      </p:cNvCxnSpPr>
                      <p:nvPr/>
                    </p:nvCxnSpPr>
                    <p:spPr>
                      <a:xfrm>
                        <a:off x="4289396" y="5752787"/>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5" name="Straight Connector 544">
                        <a:extLst>
                          <a:ext uri="{FF2B5EF4-FFF2-40B4-BE49-F238E27FC236}">
                            <a16:creationId xmlns:a16="http://schemas.microsoft.com/office/drawing/2014/main" id="{1F7055DB-61FD-A81C-E87C-C37DBDCA5E97}"/>
                          </a:ext>
                        </a:extLst>
                      </p:cNvPr>
                      <p:cNvCxnSpPr>
                        <a:cxnSpLocks/>
                      </p:cNvCxnSpPr>
                      <p:nvPr/>
                    </p:nvCxnSpPr>
                    <p:spPr>
                      <a:xfrm>
                        <a:off x="4289396" y="5909736"/>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C71696F0-9073-E12D-7533-4397A17D44BB}"/>
                          </a:ext>
                        </a:extLst>
                      </p:cNvPr>
                      <p:cNvCxnSpPr>
                        <a:cxnSpLocks/>
                      </p:cNvCxnSpPr>
                      <p:nvPr/>
                    </p:nvCxnSpPr>
                    <p:spPr>
                      <a:xfrm>
                        <a:off x="4289396" y="6066349"/>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7" name="Straight Connector 546">
                        <a:extLst>
                          <a:ext uri="{FF2B5EF4-FFF2-40B4-BE49-F238E27FC236}">
                            <a16:creationId xmlns:a16="http://schemas.microsoft.com/office/drawing/2014/main" id="{46035A8C-98E9-A6DE-B60E-F2A5862AF33C}"/>
                          </a:ext>
                        </a:extLst>
                      </p:cNvPr>
                      <p:cNvCxnSpPr>
                        <a:cxnSpLocks/>
                      </p:cNvCxnSpPr>
                      <p:nvPr/>
                    </p:nvCxnSpPr>
                    <p:spPr>
                      <a:xfrm>
                        <a:off x="4289396" y="6223298"/>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cxnSp>
                <p:nvCxnSpPr>
                  <p:cNvPr id="157" name="Straight Arrow Connector 156">
                    <a:extLst>
                      <a:ext uri="{FF2B5EF4-FFF2-40B4-BE49-F238E27FC236}">
                        <a16:creationId xmlns:a16="http://schemas.microsoft.com/office/drawing/2014/main" id="{17B780AC-A394-825D-EDA8-417904808B21}"/>
                      </a:ext>
                    </a:extLst>
                  </p:cNvPr>
                  <p:cNvCxnSpPr>
                    <a:cxnSpLocks/>
                  </p:cNvCxnSpPr>
                  <p:nvPr/>
                </p:nvCxnSpPr>
                <p:spPr>
                  <a:xfrm>
                    <a:off x="2506083" y="4827865"/>
                    <a:ext cx="720584" cy="106502"/>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82AA9C5D-178F-4992-6D20-3B1F2506A831}"/>
                      </a:ext>
                    </a:extLst>
                  </p:cNvPr>
                  <p:cNvGrpSpPr/>
                  <p:nvPr/>
                </p:nvGrpSpPr>
                <p:grpSpPr>
                  <a:xfrm>
                    <a:off x="4290456" y="5253971"/>
                    <a:ext cx="682592" cy="1469301"/>
                    <a:chOff x="3456287" y="6504439"/>
                    <a:chExt cx="685809" cy="1569742"/>
                  </a:xfrm>
                </p:grpSpPr>
                <p:sp>
                  <p:nvSpPr>
                    <p:cNvPr id="520" name="Rectangle 519">
                      <a:extLst>
                        <a:ext uri="{FF2B5EF4-FFF2-40B4-BE49-F238E27FC236}">
                          <a16:creationId xmlns:a16="http://schemas.microsoft.com/office/drawing/2014/main" id="{F3DFA293-A8D1-BA31-AED0-23A076D7211D}"/>
                        </a:ext>
                      </a:extLst>
                    </p:cNvPr>
                    <p:cNvSpPr/>
                    <p:nvPr/>
                  </p:nvSpPr>
                  <p:spPr>
                    <a:xfrm>
                      <a:off x="3468897" y="6876276"/>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People (HR)</a:t>
                      </a:r>
                    </a:p>
                  </p:txBody>
                </p:sp>
                <p:sp>
                  <p:nvSpPr>
                    <p:cNvPr id="521" name="Rectangle 520">
                      <a:extLst>
                        <a:ext uri="{FF2B5EF4-FFF2-40B4-BE49-F238E27FC236}">
                          <a16:creationId xmlns:a16="http://schemas.microsoft.com/office/drawing/2014/main" id="{3E109103-DBE6-6C9C-66DE-10D24E224A12}"/>
                        </a:ext>
                      </a:extLst>
                    </p:cNvPr>
                    <p:cNvSpPr/>
                    <p:nvPr/>
                  </p:nvSpPr>
                  <p:spPr>
                    <a:xfrm>
                      <a:off x="3462592" y="7240647"/>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Process</a:t>
                      </a:r>
                    </a:p>
                  </p:txBody>
                </p:sp>
                <p:sp>
                  <p:nvSpPr>
                    <p:cNvPr id="522" name="Rectangle 521">
                      <a:extLst>
                        <a:ext uri="{FF2B5EF4-FFF2-40B4-BE49-F238E27FC236}">
                          <a16:creationId xmlns:a16="http://schemas.microsoft.com/office/drawing/2014/main" id="{F3004C5E-BB9B-CD6E-6960-2151DC039E4D}"/>
                        </a:ext>
                      </a:extLst>
                    </p:cNvPr>
                    <p:cNvSpPr/>
                    <p:nvPr/>
                  </p:nvSpPr>
                  <p:spPr>
                    <a:xfrm>
                      <a:off x="3456287" y="7589655"/>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Information</a:t>
                      </a:r>
                    </a:p>
                  </p:txBody>
                </p:sp>
                <p:sp>
                  <p:nvSpPr>
                    <p:cNvPr id="523" name="Rectangle 522">
                      <a:extLst>
                        <a:ext uri="{FF2B5EF4-FFF2-40B4-BE49-F238E27FC236}">
                          <a16:creationId xmlns:a16="http://schemas.microsoft.com/office/drawing/2014/main" id="{2355D38E-4311-158B-4CDF-3AB82E644E5D}"/>
                        </a:ext>
                      </a:extLst>
                    </p:cNvPr>
                    <p:cNvSpPr/>
                    <p:nvPr/>
                  </p:nvSpPr>
                  <p:spPr>
                    <a:xfrm>
                      <a:off x="3462591" y="7951803"/>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Technology</a:t>
                      </a:r>
                    </a:p>
                  </p:txBody>
                </p:sp>
                <p:grpSp>
                  <p:nvGrpSpPr>
                    <p:cNvPr id="524" name="Group 523">
                      <a:extLst>
                        <a:ext uri="{FF2B5EF4-FFF2-40B4-BE49-F238E27FC236}">
                          <a16:creationId xmlns:a16="http://schemas.microsoft.com/office/drawing/2014/main" id="{27F57102-0A3B-FED1-EB3C-70A0D1160103}"/>
                        </a:ext>
                      </a:extLst>
                    </p:cNvPr>
                    <p:cNvGrpSpPr/>
                    <p:nvPr/>
                  </p:nvGrpSpPr>
                  <p:grpSpPr>
                    <a:xfrm>
                      <a:off x="3466398" y="6504439"/>
                      <a:ext cx="673199" cy="293478"/>
                      <a:chOff x="3466398" y="6504439"/>
                      <a:chExt cx="673199" cy="293478"/>
                    </a:xfrm>
                  </p:grpSpPr>
                  <p:sp>
                    <p:nvSpPr>
                      <p:cNvPr id="534" name="Rectangle 533">
                        <a:extLst>
                          <a:ext uri="{FF2B5EF4-FFF2-40B4-BE49-F238E27FC236}">
                            <a16:creationId xmlns:a16="http://schemas.microsoft.com/office/drawing/2014/main" id="{D653B94F-EB3D-BF36-4B83-A235CF353776}"/>
                          </a:ext>
                        </a:extLst>
                      </p:cNvPr>
                      <p:cNvSpPr/>
                      <p:nvPr/>
                    </p:nvSpPr>
                    <p:spPr>
                      <a:xfrm>
                        <a:off x="3466398" y="6504439"/>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700" b="1" dirty="0">
                            <a:solidFill>
                              <a:schemeClr val="tx1"/>
                            </a:solidFill>
                          </a:rPr>
                          <a:t>Policy / Strategy</a:t>
                        </a:r>
                      </a:p>
                    </p:txBody>
                  </p:sp>
                  <p:grpSp>
                    <p:nvGrpSpPr>
                      <p:cNvPr id="535" name="Group 534">
                        <a:extLst>
                          <a:ext uri="{FF2B5EF4-FFF2-40B4-BE49-F238E27FC236}">
                            <a16:creationId xmlns:a16="http://schemas.microsoft.com/office/drawing/2014/main" id="{FEE5FAC1-3F76-F71C-38CA-FC715A3F14E9}"/>
                          </a:ext>
                        </a:extLst>
                      </p:cNvPr>
                      <p:cNvGrpSpPr/>
                      <p:nvPr/>
                    </p:nvGrpSpPr>
                    <p:grpSpPr>
                      <a:xfrm>
                        <a:off x="3478678" y="6706932"/>
                        <a:ext cx="650808" cy="90985"/>
                        <a:chOff x="3478678" y="6706932"/>
                        <a:chExt cx="650808" cy="90985"/>
                      </a:xfrm>
                    </p:grpSpPr>
                    <p:cxnSp>
                      <p:nvCxnSpPr>
                        <p:cNvPr id="536" name="Straight Connector 535">
                          <a:extLst>
                            <a:ext uri="{FF2B5EF4-FFF2-40B4-BE49-F238E27FC236}">
                              <a16:creationId xmlns:a16="http://schemas.microsoft.com/office/drawing/2014/main" id="{66606262-181C-1E07-B0C4-637C4560A778}"/>
                            </a:ext>
                          </a:extLst>
                        </p:cNvPr>
                        <p:cNvCxnSpPr>
                          <a:cxnSpLocks/>
                        </p:cNvCxnSpPr>
                        <p:nvPr/>
                      </p:nvCxnSpPr>
                      <p:spPr>
                        <a:xfrm>
                          <a:off x="3478678" y="6706932"/>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6B18207F-4CA5-8427-F833-7E112EC67D75}"/>
                            </a:ext>
                          </a:extLst>
                        </p:cNvPr>
                        <p:cNvCxnSpPr>
                          <a:cxnSpLocks/>
                        </p:cNvCxnSpPr>
                        <p:nvPr/>
                      </p:nvCxnSpPr>
                      <p:spPr>
                        <a:xfrm>
                          <a:off x="3478678" y="6797917"/>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25" name="Group 524">
                      <a:extLst>
                        <a:ext uri="{FF2B5EF4-FFF2-40B4-BE49-F238E27FC236}">
                          <a16:creationId xmlns:a16="http://schemas.microsoft.com/office/drawing/2014/main" id="{24F10313-FECF-6580-36EF-4579716964F1}"/>
                        </a:ext>
                      </a:extLst>
                    </p:cNvPr>
                    <p:cNvGrpSpPr/>
                    <p:nvPr/>
                  </p:nvGrpSpPr>
                  <p:grpSpPr>
                    <a:xfrm>
                      <a:off x="3478678" y="7074344"/>
                      <a:ext cx="650808" cy="90985"/>
                      <a:chOff x="3478678" y="7074344"/>
                      <a:chExt cx="650808" cy="90985"/>
                    </a:xfrm>
                  </p:grpSpPr>
                  <p:cxnSp>
                    <p:nvCxnSpPr>
                      <p:cNvPr id="532" name="Straight Connector 531">
                        <a:extLst>
                          <a:ext uri="{FF2B5EF4-FFF2-40B4-BE49-F238E27FC236}">
                            <a16:creationId xmlns:a16="http://schemas.microsoft.com/office/drawing/2014/main" id="{FFA09B4A-F8BE-21A4-31AF-DA340011E862}"/>
                          </a:ext>
                        </a:extLst>
                      </p:cNvPr>
                      <p:cNvCxnSpPr>
                        <a:cxnSpLocks/>
                      </p:cNvCxnSpPr>
                      <p:nvPr/>
                    </p:nvCxnSpPr>
                    <p:spPr>
                      <a:xfrm>
                        <a:off x="3478678" y="7074344"/>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a:extLst>
                          <a:ext uri="{FF2B5EF4-FFF2-40B4-BE49-F238E27FC236}">
                            <a16:creationId xmlns:a16="http://schemas.microsoft.com/office/drawing/2014/main" id="{262868E8-23B7-05B1-9427-87B50B15E57A}"/>
                          </a:ext>
                        </a:extLst>
                      </p:cNvPr>
                      <p:cNvCxnSpPr>
                        <a:cxnSpLocks/>
                      </p:cNvCxnSpPr>
                      <p:nvPr/>
                    </p:nvCxnSpPr>
                    <p:spPr>
                      <a:xfrm>
                        <a:off x="3478678" y="7165329"/>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26" name="Group 525">
                      <a:extLst>
                        <a:ext uri="{FF2B5EF4-FFF2-40B4-BE49-F238E27FC236}">
                          <a16:creationId xmlns:a16="http://schemas.microsoft.com/office/drawing/2014/main" id="{DA0DFD83-CF57-176C-92E5-1F34A40EC3CA}"/>
                        </a:ext>
                      </a:extLst>
                    </p:cNvPr>
                    <p:cNvGrpSpPr/>
                    <p:nvPr/>
                  </p:nvGrpSpPr>
                  <p:grpSpPr>
                    <a:xfrm>
                      <a:off x="3463111" y="7429186"/>
                      <a:ext cx="650808" cy="90985"/>
                      <a:chOff x="3463111" y="7422362"/>
                      <a:chExt cx="650808" cy="90985"/>
                    </a:xfrm>
                  </p:grpSpPr>
                  <p:cxnSp>
                    <p:nvCxnSpPr>
                      <p:cNvPr id="530" name="Straight Connector 529">
                        <a:extLst>
                          <a:ext uri="{FF2B5EF4-FFF2-40B4-BE49-F238E27FC236}">
                            <a16:creationId xmlns:a16="http://schemas.microsoft.com/office/drawing/2014/main" id="{537B3521-7EA1-C53F-FCBC-17C659D8BD89}"/>
                          </a:ext>
                        </a:extLst>
                      </p:cNvPr>
                      <p:cNvCxnSpPr>
                        <a:cxnSpLocks/>
                      </p:cNvCxnSpPr>
                      <p:nvPr/>
                    </p:nvCxnSpPr>
                    <p:spPr>
                      <a:xfrm>
                        <a:off x="3463111" y="7422362"/>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a:extLst>
                          <a:ext uri="{FF2B5EF4-FFF2-40B4-BE49-F238E27FC236}">
                            <a16:creationId xmlns:a16="http://schemas.microsoft.com/office/drawing/2014/main" id="{2748CE98-7907-9B31-5FCF-CE177F655C2C}"/>
                          </a:ext>
                        </a:extLst>
                      </p:cNvPr>
                      <p:cNvCxnSpPr>
                        <a:cxnSpLocks/>
                      </p:cNvCxnSpPr>
                      <p:nvPr/>
                    </p:nvCxnSpPr>
                    <p:spPr>
                      <a:xfrm>
                        <a:off x="3463111" y="7513347"/>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27" name="Group 526">
                      <a:extLst>
                        <a:ext uri="{FF2B5EF4-FFF2-40B4-BE49-F238E27FC236}">
                          <a16:creationId xmlns:a16="http://schemas.microsoft.com/office/drawing/2014/main" id="{EB25467F-E731-E6CE-5DF2-2038BC8C7A2E}"/>
                        </a:ext>
                      </a:extLst>
                    </p:cNvPr>
                    <p:cNvGrpSpPr/>
                    <p:nvPr/>
                  </p:nvGrpSpPr>
                  <p:grpSpPr>
                    <a:xfrm>
                      <a:off x="3462074" y="7781687"/>
                      <a:ext cx="650808" cy="90985"/>
                      <a:chOff x="3478678" y="7074344"/>
                      <a:chExt cx="650808" cy="90985"/>
                    </a:xfrm>
                  </p:grpSpPr>
                  <p:cxnSp>
                    <p:nvCxnSpPr>
                      <p:cNvPr id="528" name="Straight Connector 527">
                        <a:extLst>
                          <a:ext uri="{FF2B5EF4-FFF2-40B4-BE49-F238E27FC236}">
                            <a16:creationId xmlns:a16="http://schemas.microsoft.com/office/drawing/2014/main" id="{DDA45CBC-9D14-C40C-EC4F-62DC54710084}"/>
                          </a:ext>
                        </a:extLst>
                      </p:cNvPr>
                      <p:cNvCxnSpPr>
                        <a:cxnSpLocks/>
                      </p:cNvCxnSpPr>
                      <p:nvPr/>
                    </p:nvCxnSpPr>
                    <p:spPr>
                      <a:xfrm>
                        <a:off x="3478678" y="7074344"/>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a:extLst>
                          <a:ext uri="{FF2B5EF4-FFF2-40B4-BE49-F238E27FC236}">
                            <a16:creationId xmlns:a16="http://schemas.microsoft.com/office/drawing/2014/main" id="{8F5649F3-3FD9-B69A-1DDF-84FE41D0C9FA}"/>
                          </a:ext>
                        </a:extLst>
                      </p:cNvPr>
                      <p:cNvCxnSpPr>
                        <a:cxnSpLocks/>
                      </p:cNvCxnSpPr>
                      <p:nvPr/>
                    </p:nvCxnSpPr>
                    <p:spPr>
                      <a:xfrm>
                        <a:off x="3478678" y="7165329"/>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12" name="Group 511">
                    <a:extLst>
                      <a:ext uri="{FF2B5EF4-FFF2-40B4-BE49-F238E27FC236}">
                        <a16:creationId xmlns:a16="http://schemas.microsoft.com/office/drawing/2014/main" id="{7115841B-1F68-83C9-645D-8A9B0704C135}"/>
                      </a:ext>
                    </a:extLst>
                  </p:cNvPr>
                  <p:cNvGrpSpPr/>
                  <p:nvPr/>
                </p:nvGrpSpPr>
                <p:grpSpPr>
                  <a:xfrm>
                    <a:off x="3831067" y="4704784"/>
                    <a:ext cx="1239138" cy="1961214"/>
                    <a:chOff x="3227741" y="5149541"/>
                    <a:chExt cx="1115575" cy="1961214"/>
                  </a:xfrm>
                </p:grpSpPr>
                <p:grpSp>
                  <p:nvGrpSpPr>
                    <p:cNvPr id="513" name="Group 512">
                      <a:extLst>
                        <a:ext uri="{FF2B5EF4-FFF2-40B4-BE49-F238E27FC236}">
                          <a16:creationId xmlns:a16="http://schemas.microsoft.com/office/drawing/2014/main" id="{D6F5D768-1FF1-6B0D-AA64-B211F7BBE814}"/>
                        </a:ext>
                      </a:extLst>
                    </p:cNvPr>
                    <p:cNvGrpSpPr/>
                    <p:nvPr/>
                  </p:nvGrpSpPr>
                  <p:grpSpPr>
                    <a:xfrm>
                      <a:off x="3227741" y="5149541"/>
                      <a:ext cx="1115575" cy="1961214"/>
                      <a:chOff x="3227741" y="5149541"/>
                      <a:chExt cx="1115575" cy="1961214"/>
                    </a:xfrm>
                  </p:grpSpPr>
                  <p:cxnSp>
                    <p:nvCxnSpPr>
                      <p:cNvPr id="515" name="Straight Arrow Connector 514">
                        <a:extLst>
                          <a:ext uri="{FF2B5EF4-FFF2-40B4-BE49-F238E27FC236}">
                            <a16:creationId xmlns:a16="http://schemas.microsoft.com/office/drawing/2014/main" id="{013A5F0E-6626-AEF4-934D-040E42E6E3E7}"/>
                          </a:ext>
                        </a:extLst>
                      </p:cNvPr>
                      <p:cNvCxnSpPr>
                        <a:cxnSpLocks/>
                        <a:stCxn id="551" idx="3"/>
                        <a:endCxn id="520" idx="1"/>
                      </p:cNvCxnSpPr>
                      <p:nvPr/>
                    </p:nvCxnSpPr>
                    <p:spPr>
                      <a:xfrm>
                        <a:off x="3232264" y="5349246"/>
                        <a:ext cx="420357" cy="754801"/>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6" name="Straight Arrow Connector 515">
                        <a:extLst>
                          <a:ext uri="{FF2B5EF4-FFF2-40B4-BE49-F238E27FC236}">
                            <a16:creationId xmlns:a16="http://schemas.microsoft.com/office/drawing/2014/main" id="{C4F3DA8F-320D-7E9B-A954-A07266D039DE}"/>
                          </a:ext>
                        </a:extLst>
                      </p:cNvPr>
                      <p:cNvCxnSpPr>
                        <a:cxnSpLocks/>
                        <a:stCxn id="551" idx="3"/>
                        <a:endCxn id="534" idx="1"/>
                      </p:cNvCxnSpPr>
                      <p:nvPr/>
                    </p:nvCxnSpPr>
                    <p:spPr>
                      <a:xfrm>
                        <a:off x="3232264" y="5349246"/>
                        <a:ext cx="418118" cy="406756"/>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7" name="Straight Arrow Connector 516">
                        <a:extLst>
                          <a:ext uri="{FF2B5EF4-FFF2-40B4-BE49-F238E27FC236}">
                            <a16:creationId xmlns:a16="http://schemas.microsoft.com/office/drawing/2014/main" id="{4DCE9653-7C09-F99D-889B-27533D98098F}"/>
                          </a:ext>
                        </a:extLst>
                      </p:cNvPr>
                      <p:cNvCxnSpPr>
                        <a:cxnSpLocks/>
                        <a:stCxn id="551" idx="3"/>
                        <a:endCxn id="521" idx="1"/>
                      </p:cNvCxnSpPr>
                      <p:nvPr/>
                    </p:nvCxnSpPr>
                    <p:spPr>
                      <a:xfrm>
                        <a:off x="3232264" y="5349246"/>
                        <a:ext cx="414706" cy="1095857"/>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8" name="Straight Arrow Connector 517">
                        <a:extLst>
                          <a:ext uri="{FF2B5EF4-FFF2-40B4-BE49-F238E27FC236}">
                            <a16:creationId xmlns:a16="http://schemas.microsoft.com/office/drawing/2014/main" id="{73AD990B-D586-CDC6-3C1C-5CE9BF7F7DEF}"/>
                          </a:ext>
                        </a:extLst>
                      </p:cNvPr>
                      <p:cNvCxnSpPr>
                        <a:cxnSpLocks/>
                        <a:stCxn id="551" idx="3"/>
                        <a:endCxn id="523" idx="1"/>
                      </p:cNvCxnSpPr>
                      <p:nvPr/>
                    </p:nvCxnSpPr>
                    <p:spPr>
                      <a:xfrm>
                        <a:off x="3232264" y="5349246"/>
                        <a:ext cx="414706" cy="1761509"/>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9" name="Straight Arrow Connector 518">
                        <a:extLst>
                          <a:ext uri="{FF2B5EF4-FFF2-40B4-BE49-F238E27FC236}">
                            <a16:creationId xmlns:a16="http://schemas.microsoft.com/office/drawing/2014/main" id="{831EC182-9727-7E03-CEAE-2401AF5FD10D}"/>
                          </a:ext>
                        </a:extLst>
                      </p:cNvPr>
                      <p:cNvCxnSpPr>
                        <a:cxnSpLocks/>
                      </p:cNvCxnSpPr>
                      <p:nvPr/>
                    </p:nvCxnSpPr>
                    <p:spPr>
                      <a:xfrm flipV="1">
                        <a:off x="3227741" y="5149541"/>
                        <a:ext cx="1115575" cy="194634"/>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cxnSp>
                  <p:nvCxnSpPr>
                    <p:cNvPr id="514" name="Straight Arrow Connector 513">
                      <a:extLst>
                        <a:ext uri="{FF2B5EF4-FFF2-40B4-BE49-F238E27FC236}">
                          <a16:creationId xmlns:a16="http://schemas.microsoft.com/office/drawing/2014/main" id="{5433755D-F4C9-4C02-3C88-0B1CAA8DE3EC}"/>
                        </a:ext>
                      </a:extLst>
                    </p:cNvPr>
                    <p:cNvCxnSpPr>
                      <a:cxnSpLocks/>
                      <a:stCxn id="551" idx="3"/>
                      <a:endCxn id="522" idx="1"/>
                    </p:cNvCxnSpPr>
                    <p:nvPr/>
                  </p:nvCxnSpPr>
                  <p:spPr>
                    <a:xfrm>
                      <a:off x="3232264" y="5349246"/>
                      <a:ext cx="409057" cy="1422534"/>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cxnSp>
              <p:nvCxnSpPr>
                <p:cNvPr id="150" name="Straight Connector 149">
                  <a:extLst>
                    <a:ext uri="{FF2B5EF4-FFF2-40B4-BE49-F238E27FC236}">
                      <a16:creationId xmlns:a16="http://schemas.microsoft.com/office/drawing/2014/main" id="{793937F2-CEC8-8521-AAD6-8B76ED867BB6}"/>
                    </a:ext>
                  </a:extLst>
                </p:cNvPr>
                <p:cNvCxnSpPr>
                  <a:cxnSpLocks/>
                </p:cNvCxnSpPr>
                <p:nvPr/>
              </p:nvCxnSpPr>
              <p:spPr>
                <a:xfrm>
                  <a:off x="4307872" y="6797835"/>
                  <a:ext cx="64775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39984378-251F-0967-F9ED-AB7A0301F44C}"/>
                    </a:ext>
                  </a:extLst>
                </p:cNvPr>
                <p:cNvCxnSpPr>
                  <a:cxnSpLocks/>
                </p:cNvCxnSpPr>
                <p:nvPr/>
              </p:nvCxnSpPr>
              <p:spPr>
                <a:xfrm>
                  <a:off x="4307872" y="6882998"/>
                  <a:ext cx="64775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145" name="Straight Arrow Connector 144">
                <a:extLst>
                  <a:ext uri="{FF2B5EF4-FFF2-40B4-BE49-F238E27FC236}">
                    <a16:creationId xmlns:a16="http://schemas.microsoft.com/office/drawing/2014/main" id="{99467F1C-A7EE-A324-5A41-C05161CDDE91}"/>
                  </a:ext>
                </a:extLst>
              </p:cNvPr>
              <p:cNvCxnSpPr>
                <a:cxnSpLocks/>
              </p:cNvCxnSpPr>
              <p:nvPr/>
            </p:nvCxnSpPr>
            <p:spPr>
              <a:xfrm flipV="1">
                <a:off x="2506083" y="4846732"/>
                <a:ext cx="720584" cy="158070"/>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6" name="Straight Arrow Connector 145">
                <a:extLst>
                  <a:ext uri="{FF2B5EF4-FFF2-40B4-BE49-F238E27FC236}">
                    <a16:creationId xmlns:a16="http://schemas.microsoft.com/office/drawing/2014/main" id="{75F0E3B9-07E1-AB9A-8EA0-EA6BA86499C6}"/>
                  </a:ext>
                </a:extLst>
              </p:cNvPr>
              <p:cNvCxnSpPr>
                <a:cxnSpLocks/>
              </p:cNvCxnSpPr>
              <p:nvPr/>
            </p:nvCxnSpPr>
            <p:spPr>
              <a:xfrm flipV="1">
                <a:off x="2506083" y="4810304"/>
                <a:ext cx="720584" cy="307551"/>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DD5E6EC5-6F78-9FAA-D043-EF58E151A9D3}"/>
                  </a:ext>
                </a:extLst>
              </p:cNvPr>
              <p:cNvCxnSpPr>
                <a:cxnSpLocks/>
              </p:cNvCxnSpPr>
              <p:nvPr/>
            </p:nvCxnSpPr>
            <p:spPr>
              <a:xfrm>
                <a:off x="3846139" y="4875786"/>
                <a:ext cx="1224066" cy="13329"/>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95C46150-AB88-A361-5D57-1545ABA8633B}"/>
                  </a:ext>
                </a:extLst>
              </p:cNvPr>
              <p:cNvCxnSpPr>
                <a:cxnSpLocks/>
              </p:cNvCxnSpPr>
              <p:nvPr/>
            </p:nvCxnSpPr>
            <p:spPr>
              <a:xfrm>
                <a:off x="3672674" y="4833148"/>
                <a:ext cx="1402555" cy="397871"/>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143" name="Rectangle 142">
              <a:extLst>
                <a:ext uri="{FF2B5EF4-FFF2-40B4-BE49-F238E27FC236}">
                  <a16:creationId xmlns:a16="http://schemas.microsoft.com/office/drawing/2014/main" id="{C0DFE03D-9F68-1B5C-B46D-65A0A62A0034}"/>
                </a:ext>
              </a:extLst>
            </p:cNvPr>
            <p:cNvSpPr/>
            <p:nvPr/>
          </p:nvSpPr>
          <p:spPr>
            <a:xfrm>
              <a:off x="4135614" y="4279279"/>
              <a:ext cx="925698" cy="648056"/>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800" i="1" dirty="0">
                  <a:solidFill>
                    <a:sysClr val="windowText" lastClr="000000"/>
                  </a:solidFill>
                </a:rPr>
                <a:t>Business capability uplift will be achieved through these initiatives</a:t>
              </a:r>
            </a:p>
          </p:txBody>
        </p:sp>
      </p:grpSp>
    </p:spTree>
    <p:extLst>
      <p:ext uri="{BB962C8B-B14F-4D97-AF65-F5344CB8AC3E}">
        <p14:creationId xmlns:p14="http://schemas.microsoft.com/office/powerpoint/2010/main" val="157142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46F-71B1-3AE6-D47B-5E847E45E9DC}"/>
            </a:ext>
          </a:extLst>
        </p:cNvPr>
        <p:cNvGrpSpPr/>
        <p:nvPr/>
      </p:nvGrpSpPr>
      <p:grpSpPr>
        <a:xfrm>
          <a:off x="0" y="0"/>
          <a:ext cx="0" cy="0"/>
          <a:chOff x="0" y="0"/>
          <a:chExt cx="0" cy="0"/>
        </a:xfrm>
      </p:grpSpPr>
      <p:sp>
        <p:nvSpPr>
          <p:cNvPr id="49" name="Rectangle 48">
            <a:extLst>
              <a:ext uri="{FF2B5EF4-FFF2-40B4-BE49-F238E27FC236}">
                <a16:creationId xmlns:a16="http://schemas.microsoft.com/office/drawing/2014/main" id="{E27A6835-9E78-5895-AAF0-0961206AFB69}"/>
              </a:ext>
            </a:extLst>
          </p:cNvPr>
          <p:cNvSpPr/>
          <p:nvPr/>
        </p:nvSpPr>
        <p:spPr>
          <a:xfrm>
            <a:off x="2090846" y="975214"/>
            <a:ext cx="3426449" cy="542278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2" name="Straight Connector 1">
            <a:extLst>
              <a:ext uri="{FF2B5EF4-FFF2-40B4-BE49-F238E27FC236}">
                <a16:creationId xmlns:a16="http://schemas.microsoft.com/office/drawing/2014/main" id="{584BB320-8428-AD96-9553-DDDF6D7B263E}"/>
              </a:ext>
            </a:extLst>
          </p:cNvPr>
          <p:cNvCxnSpPr>
            <a:cxnSpLocks/>
          </p:cNvCxnSpPr>
          <p:nvPr/>
        </p:nvCxnSpPr>
        <p:spPr>
          <a:xfrm flipV="1">
            <a:off x="11169068" y="642102"/>
            <a:ext cx="4885"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AD6FB98-60B2-DD08-045F-7C91CAFE20C3}"/>
              </a:ext>
            </a:extLst>
          </p:cNvPr>
          <p:cNvCxnSpPr>
            <a:cxnSpLocks/>
          </p:cNvCxnSpPr>
          <p:nvPr/>
        </p:nvCxnSpPr>
        <p:spPr>
          <a:xfrm flipV="1">
            <a:off x="10044905"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FC0A689-A2A6-3E52-01D9-443AE4E23389}"/>
              </a:ext>
            </a:extLst>
          </p:cNvPr>
          <p:cNvCxnSpPr>
            <a:cxnSpLocks/>
          </p:cNvCxnSpPr>
          <p:nvPr/>
        </p:nvCxnSpPr>
        <p:spPr>
          <a:xfrm flipV="1">
            <a:off x="8908532"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BCC056C-B443-7BF9-165E-D826346B7F49}"/>
              </a:ext>
            </a:extLst>
          </p:cNvPr>
          <p:cNvCxnSpPr>
            <a:cxnSpLocks/>
          </p:cNvCxnSpPr>
          <p:nvPr/>
        </p:nvCxnSpPr>
        <p:spPr>
          <a:xfrm flipV="1">
            <a:off x="7772159"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9388FD9-4A9A-2AC2-BB47-758272CDB6CC}"/>
              </a:ext>
            </a:extLst>
          </p:cNvPr>
          <p:cNvCxnSpPr>
            <a:cxnSpLocks/>
          </p:cNvCxnSpPr>
          <p:nvPr/>
        </p:nvCxnSpPr>
        <p:spPr>
          <a:xfrm flipV="1">
            <a:off x="5510172" y="664514"/>
            <a:ext cx="0" cy="6164911"/>
          </a:xfrm>
          <a:prstGeom prst="line">
            <a:avLst/>
          </a:prstGeom>
          <a:ln w="571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0CF1EB-ED0A-0447-DF4A-2734DA5AAA9F}"/>
              </a:ext>
            </a:extLst>
          </p:cNvPr>
          <p:cNvCxnSpPr>
            <a:cxnSpLocks/>
          </p:cNvCxnSpPr>
          <p:nvPr/>
        </p:nvCxnSpPr>
        <p:spPr>
          <a:xfrm flipV="1">
            <a:off x="4384853"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41016D4-768A-7AA7-9F95-609D9FB69726}"/>
              </a:ext>
            </a:extLst>
          </p:cNvPr>
          <p:cNvCxnSpPr>
            <a:cxnSpLocks/>
          </p:cNvCxnSpPr>
          <p:nvPr/>
        </p:nvCxnSpPr>
        <p:spPr>
          <a:xfrm flipV="1">
            <a:off x="6635786"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DB7555-4281-E719-E098-0262AFD267A6}"/>
              </a:ext>
            </a:extLst>
          </p:cNvPr>
          <p:cNvCxnSpPr>
            <a:cxnSpLocks/>
          </p:cNvCxnSpPr>
          <p:nvPr/>
        </p:nvCxnSpPr>
        <p:spPr>
          <a:xfrm flipV="1">
            <a:off x="3226667" y="642102"/>
            <a:ext cx="0"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4B989B6-9B53-3481-C7E4-D8C87478B705}"/>
              </a:ext>
            </a:extLst>
          </p:cNvPr>
          <p:cNvCxnSpPr>
            <a:cxnSpLocks/>
          </p:cNvCxnSpPr>
          <p:nvPr/>
        </p:nvCxnSpPr>
        <p:spPr>
          <a:xfrm flipH="1" flipV="1">
            <a:off x="2090294" y="642102"/>
            <a:ext cx="552" cy="6215898"/>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9" name="Diamond 158">
            <a:extLst>
              <a:ext uri="{FF2B5EF4-FFF2-40B4-BE49-F238E27FC236}">
                <a16:creationId xmlns:a16="http://schemas.microsoft.com/office/drawing/2014/main" id="{FA6F3CF2-A618-FC88-995C-E4A78731FA0D}"/>
              </a:ext>
            </a:extLst>
          </p:cNvPr>
          <p:cNvSpPr/>
          <p:nvPr/>
        </p:nvSpPr>
        <p:spPr>
          <a:xfrm>
            <a:off x="1650893" y="1479232"/>
            <a:ext cx="882870" cy="880549"/>
          </a:xfrm>
          <a:prstGeom prst="diamond">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AU" sz="800" b="1" dirty="0"/>
              <a:t>Strategy release</a:t>
            </a:r>
          </a:p>
        </p:txBody>
      </p:sp>
      <p:sp>
        <p:nvSpPr>
          <p:cNvPr id="42" name="Rectangle 41">
            <a:extLst>
              <a:ext uri="{FF2B5EF4-FFF2-40B4-BE49-F238E27FC236}">
                <a16:creationId xmlns:a16="http://schemas.microsoft.com/office/drawing/2014/main" id="{A197D584-BF40-9118-9583-03EE97F79CDA}"/>
              </a:ext>
            </a:extLst>
          </p:cNvPr>
          <p:cNvSpPr/>
          <p:nvPr/>
        </p:nvSpPr>
        <p:spPr>
          <a:xfrm>
            <a:off x="5050109" y="1349791"/>
            <a:ext cx="6565392" cy="1133675"/>
          </a:xfrm>
          <a:prstGeom prst="rect">
            <a:avLst/>
          </a:prstGeom>
          <a:solidFill>
            <a:srgbClr val="E6F9FE">
              <a:alpha val="7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3" name="Diamond 42">
            <a:extLst>
              <a:ext uri="{FF2B5EF4-FFF2-40B4-BE49-F238E27FC236}">
                <a16:creationId xmlns:a16="http://schemas.microsoft.com/office/drawing/2014/main" id="{B7231C3B-868C-3C5B-3766-19802E662850}"/>
              </a:ext>
            </a:extLst>
          </p:cNvPr>
          <p:cNvSpPr/>
          <p:nvPr/>
        </p:nvSpPr>
        <p:spPr>
          <a:xfrm>
            <a:off x="5075747" y="1473559"/>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zero</a:t>
            </a:r>
          </a:p>
          <a:p>
            <a:pPr algn="ctr"/>
            <a:r>
              <a:rPr lang="en-AU" sz="800" dirty="0">
                <a:solidFill>
                  <a:srgbClr val="FFFFD1"/>
                </a:solidFill>
              </a:rPr>
              <a:t>Project definition</a:t>
            </a:r>
          </a:p>
        </p:txBody>
      </p:sp>
      <p:sp>
        <p:nvSpPr>
          <p:cNvPr id="44" name="Diamond 43">
            <a:extLst>
              <a:ext uri="{FF2B5EF4-FFF2-40B4-BE49-F238E27FC236}">
                <a16:creationId xmlns:a16="http://schemas.microsoft.com/office/drawing/2014/main" id="{04DC0EF2-3118-FD09-3027-DC91D6401313}"/>
              </a:ext>
            </a:extLst>
          </p:cNvPr>
          <p:cNvSpPr/>
          <p:nvPr/>
        </p:nvSpPr>
        <p:spPr>
          <a:xfrm>
            <a:off x="6205343" y="1473559"/>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One</a:t>
            </a:r>
          </a:p>
          <a:p>
            <a:pPr algn="ctr"/>
            <a:r>
              <a:rPr lang="en-AU" sz="800" dirty="0">
                <a:solidFill>
                  <a:srgbClr val="FFFFD1"/>
                </a:solidFill>
              </a:rPr>
              <a:t>Business Case</a:t>
            </a:r>
          </a:p>
        </p:txBody>
      </p:sp>
      <p:sp>
        <p:nvSpPr>
          <p:cNvPr id="45" name="Diamond 44">
            <a:extLst>
              <a:ext uri="{FF2B5EF4-FFF2-40B4-BE49-F238E27FC236}">
                <a16:creationId xmlns:a16="http://schemas.microsoft.com/office/drawing/2014/main" id="{45F1A368-D3E8-3659-BEBA-B3D0AC215826}"/>
              </a:ext>
            </a:extLst>
          </p:cNvPr>
          <p:cNvSpPr/>
          <p:nvPr/>
        </p:nvSpPr>
        <p:spPr>
          <a:xfrm>
            <a:off x="7347364" y="1473559"/>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Two Delivery Strategy</a:t>
            </a:r>
          </a:p>
        </p:txBody>
      </p:sp>
      <p:sp>
        <p:nvSpPr>
          <p:cNvPr id="46" name="Diamond 45">
            <a:extLst>
              <a:ext uri="{FF2B5EF4-FFF2-40B4-BE49-F238E27FC236}">
                <a16:creationId xmlns:a16="http://schemas.microsoft.com/office/drawing/2014/main" id="{F636E0EE-D7F0-B0E9-49E8-B05080DABCEB}"/>
              </a:ext>
            </a:extLst>
          </p:cNvPr>
          <p:cNvSpPr/>
          <p:nvPr/>
        </p:nvSpPr>
        <p:spPr>
          <a:xfrm>
            <a:off x="8476355" y="1473559"/>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Three Project commencement</a:t>
            </a:r>
          </a:p>
        </p:txBody>
      </p:sp>
      <p:sp>
        <p:nvSpPr>
          <p:cNvPr id="47" name="Diamond 46">
            <a:extLst>
              <a:ext uri="{FF2B5EF4-FFF2-40B4-BE49-F238E27FC236}">
                <a16:creationId xmlns:a16="http://schemas.microsoft.com/office/drawing/2014/main" id="{168964B2-BFBF-A143-A83C-F3140B9BAC39}"/>
              </a:ext>
            </a:extLst>
          </p:cNvPr>
          <p:cNvSpPr/>
          <p:nvPr/>
        </p:nvSpPr>
        <p:spPr>
          <a:xfrm>
            <a:off x="9617067" y="1473559"/>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Four Project delivery</a:t>
            </a:r>
          </a:p>
        </p:txBody>
      </p:sp>
      <p:sp>
        <p:nvSpPr>
          <p:cNvPr id="48" name="Diamond 47">
            <a:extLst>
              <a:ext uri="{FF2B5EF4-FFF2-40B4-BE49-F238E27FC236}">
                <a16:creationId xmlns:a16="http://schemas.microsoft.com/office/drawing/2014/main" id="{3C6F9C27-B390-634E-D633-C2AD58437DC9}"/>
              </a:ext>
            </a:extLst>
          </p:cNvPr>
          <p:cNvSpPr/>
          <p:nvPr/>
        </p:nvSpPr>
        <p:spPr>
          <a:xfrm>
            <a:off x="10736824" y="1473559"/>
            <a:ext cx="861898" cy="886139"/>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800" dirty="0">
                <a:solidFill>
                  <a:srgbClr val="FFFFD1"/>
                </a:solidFill>
              </a:rPr>
              <a:t>Gate Five Benefits </a:t>
            </a:r>
            <a:r>
              <a:rPr lang="en-AU" sz="700" dirty="0">
                <a:solidFill>
                  <a:srgbClr val="FFFFD1"/>
                </a:solidFill>
              </a:rPr>
              <a:t>Realisation</a:t>
            </a:r>
          </a:p>
        </p:txBody>
      </p:sp>
      <p:sp>
        <p:nvSpPr>
          <p:cNvPr id="50" name="Rectangle 49">
            <a:extLst>
              <a:ext uri="{FF2B5EF4-FFF2-40B4-BE49-F238E27FC236}">
                <a16:creationId xmlns:a16="http://schemas.microsoft.com/office/drawing/2014/main" id="{DD272624-81B3-4F65-4631-62DA2E43EC9D}"/>
              </a:ext>
            </a:extLst>
          </p:cNvPr>
          <p:cNvSpPr/>
          <p:nvPr/>
        </p:nvSpPr>
        <p:spPr>
          <a:xfrm>
            <a:off x="2285195" y="3281345"/>
            <a:ext cx="3000151" cy="362327"/>
          </a:xfrm>
          <a:prstGeom prst="rect">
            <a:avLst/>
          </a:prstGeom>
          <a:no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200" i="1" dirty="0">
                <a:solidFill>
                  <a:schemeClr val="accent2">
                    <a:lumMod val="75000"/>
                  </a:schemeClr>
                </a:solidFill>
              </a:rPr>
              <a:t>Pre-gate zero – organisational design</a:t>
            </a:r>
          </a:p>
        </p:txBody>
      </p:sp>
      <p:sp>
        <p:nvSpPr>
          <p:cNvPr id="51" name="Parallelogram 50">
            <a:extLst>
              <a:ext uri="{FF2B5EF4-FFF2-40B4-BE49-F238E27FC236}">
                <a16:creationId xmlns:a16="http://schemas.microsoft.com/office/drawing/2014/main" id="{914A987C-7435-8480-7647-DCEF9EE59C4F}"/>
              </a:ext>
            </a:extLst>
          </p:cNvPr>
          <p:cNvSpPr/>
          <p:nvPr/>
        </p:nvSpPr>
        <p:spPr>
          <a:xfrm>
            <a:off x="5542360" y="2748841"/>
            <a:ext cx="6649640" cy="358773"/>
          </a:xfrm>
          <a:prstGeom prst="parallelogram">
            <a:avLst>
              <a:gd name="adj" fmla="val 272993"/>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200" b="1" dirty="0">
                <a:solidFill>
                  <a:schemeClr val="bg1"/>
                </a:solidFill>
              </a:rPr>
              <a:t>Tactical business architecture</a:t>
            </a:r>
          </a:p>
        </p:txBody>
      </p:sp>
      <p:sp>
        <p:nvSpPr>
          <p:cNvPr id="52" name="Parallelogram 51">
            <a:extLst>
              <a:ext uri="{FF2B5EF4-FFF2-40B4-BE49-F238E27FC236}">
                <a16:creationId xmlns:a16="http://schemas.microsoft.com/office/drawing/2014/main" id="{FE8168E1-6BB8-D8FE-F54D-BA04928C371F}"/>
              </a:ext>
            </a:extLst>
          </p:cNvPr>
          <p:cNvSpPr/>
          <p:nvPr/>
        </p:nvSpPr>
        <p:spPr>
          <a:xfrm>
            <a:off x="1018047" y="2747229"/>
            <a:ext cx="5608639" cy="361996"/>
          </a:xfrm>
          <a:prstGeom prst="parallelogram">
            <a:avLst>
              <a:gd name="adj" fmla="val 298656"/>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200" b="1" dirty="0">
                <a:solidFill>
                  <a:schemeClr val="bg1"/>
                </a:solidFill>
              </a:rPr>
              <a:t>Strategic business architecture</a:t>
            </a:r>
          </a:p>
        </p:txBody>
      </p:sp>
      <p:sp>
        <p:nvSpPr>
          <p:cNvPr id="54" name="Rectangle 53">
            <a:extLst>
              <a:ext uri="{FF2B5EF4-FFF2-40B4-BE49-F238E27FC236}">
                <a16:creationId xmlns:a16="http://schemas.microsoft.com/office/drawing/2014/main" id="{FBCCABA0-3700-BAFF-0613-20C36F69F0E0}"/>
              </a:ext>
            </a:extLst>
          </p:cNvPr>
          <p:cNvSpPr/>
          <p:nvPr/>
        </p:nvSpPr>
        <p:spPr>
          <a:xfrm>
            <a:off x="11196831" y="2693279"/>
            <a:ext cx="995168" cy="4143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200" dirty="0"/>
          </a:p>
        </p:txBody>
      </p:sp>
      <p:sp>
        <p:nvSpPr>
          <p:cNvPr id="56" name="Rectangle: Rounded Corners 55">
            <a:extLst>
              <a:ext uri="{FF2B5EF4-FFF2-40B4-BE49-F238E27FC236}">
                <a16:creationId xmlns:a16="http://schemas.microsoft.com/office/drawing/2014/main" id="{7730F7D2-F66F-976F-6B06-F1A1FE7D16B9}"/>
              </a:ext>
            </a:extLst>
          </p:cNvPr>
          <p:cNvSpPr/>
          <p:nvPr/>
        </p:nvSpPr>
        <p:spPr>
          <a:xfrm>
            <a:off x="7431025" y="4447397"/>
            <a:ext cx="3009222" cy="1150088"/>
          </a:xfrm>
          <a:prstGeom prst="roundRect">
            <a:avLst>
              <a:gd name="adj" fmla="val 0"/>
            </a:avLst>
          </a:prstGeom>
          <a:solidFill>
            <a:srgbClr val="F4F1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1200" dirty="0">
                <a:solidFill>
                  <a:schemeClr val="accent2">
                    <a:lumMod val="75000"/>
                  </a:schemeClr>
                </a:solidFill>
              </a:rPr>
              <a:t>The project lifecycle</a:t>
            </a:r>
          </a:p>
        </p:txBody>
      </p:sp>
      <p:cxnSp>
        <p:nvCxnSpPr>
          <p:cNvPr id="57" name="Straight Connector 56">
            <a:extLst>
              <a:ext uri="{FF2B5EF4-FFF2-40B4-BE49-F238E27FC236}">
                <a16:creationId xmlns:a16="http://schemas.microsoft.com/office/drawing/2014/main" id="{EA913035-A38A-B6FC-56B4-92AD9DCDBDFD}"/>
              </a:ext>
            </a:extLst>
          </p:cNvPr>
          <p:cNvCxnSpPr>
            <a:cxnSpLocks/>
          </p:cNvCxnSpPr>
          <p:nvPr/>
        </p:nvCxnSpPr>
        <p:spPr>
          <a:xfrm flipH="1" flipV="1">
            <a:off x="1892585" y="920028"/>
            <a:ext cx="8875007" cy="188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Rounded Rectangle 165">
            <a:extLst>
              <a:ext uri="{FF2B5EF4-FFF2-40B4-BE49-F238E27FC236}">
                <a16:creationId xmlns:a16="http://schemas.microsoft.com/office/drawing/2014/main" id="{8185C05C-4FBD-B085-7787-D5EE4B16F0C2}"/>
              </a:ext>
            </a:extLst>
          </p:cNvPr>
          <p:cNvSpPr/>
          <p:nvPr/>
        </p:nvSpPr>
        <p:spPr>
          <a:xfrm>
            <a:off x="783978" y="650752"/>
            <a:ext cx="127764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STRATEGY DEVELOPMENT</a:t>
            </a:r>
            <a:endParaRPr lang="en-AU" sz="1050" dirty="0">
              <a:solidFill>
                <a:schemeClr val="accent1"/>
              </a:solidFill>
            </a:endParaRPr>
          </a:p>
        </p:txBody>
      </p:sp>
      <p:sp>
        <p:nvSpPr>
          <p:cNvPr id="59" name="Oval 58">
            <a:extLst>
              <a:ext uri="{FF2B5EF4-FFF2-40B4-BE49-F238E27FC236}">
                <a16:creationId xmlns:a16="http://schemas.microsoft.com/office/drawing/2014/main" id="{E4EB8976-B246-FE8A-0E46-EB5CBFDC8DC9}"/>
              </a:ext>
            </a:extLst>
          </p:cNvPr>
          <p:cNvSpPr/>
          <p:nvPr/>
        </p:nvSpPr>
        <p:spPr>
          <a:xfrm>
            <a:off x="1733824" y="767452"/>
            <a:ext cx="311778"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60" name="object 10">
            <a:extLst>
              <a:ext uri="{FF2B5EF4-FFF2-40B4-BE49-F238E27FC236}">
                <a16:creationId xmlns:a16="http://schemas.microsoft.com/office/drawing/2014/main" id="{D9E51F9D-1C65-454A-969F-31DFBB216B51}"/>
              </a:ext>
            </a:extLst>
          </p:cNvPr>
          <p:cNvPicPr/>
          <p:nvPr/>
        </p:nvPicPr>
        <p:blipFill>
          <a:blip r:embed="rId2" cstate="print">
            <a:duotone>
              <a:prstClr val="black"/>
              <a:schemeClr val="accent5">
                <a:tint val="45000"/>
                <a:satMod val="400000"/>
              </a:schemeClr>
            </a:duotone>
          </a:blip>
          <a:stretch>
            <a:fillRect/>
          </a:stretch>
        </p:blipFill>
        <p:spPr>
          <a:xfrm>
            <a:off x="1799477" y="833266"/>
            <a:ext cx="181847" cy="192372"/>
          </a:xfrm>
          <a:prstGeom prst="rect">
            <a:avLst/>
          </a:prstGeom>
          <a:solidFill>
            <a:srgbClr val="E6F9FE"/>
          </a:solidFill>
          <a:ln>
            <a:noFill/>
          </a:ln>
        </p:spPr>
      </p:pic>
      <p:sp>
        <p:nvSpPr>
          <p:cNvPr id="61" name="Rounded Rectangle 158">
            <a:extLst>
              <a:ext uri="{FF2B5EF4-FFF2-40B4-BE49-F238E27FC236}">
                <a16:creationId xmlns:a16="http://schemas.microsoft.com/office/drawing/2014/main" id="{6C61FA80-7501-8F1D-E2BF-798925B1A2C9}"/>
              </a:ext>
            </a:extLst>
          </p:cNvPr>
          <p:cNvSpPr/>
          <p:nvPr/>
        </p:nvSpPr>
        <p:spPr>
          <a:xfrm>
            <a:off x="2114750" y="650752"/>
            <a:ext cx="3327191"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ORGANISATIONAL DESIGN </a:t>
            </a:r>
          </a:p>
        </p:txBody>
      </p:sp>
      <p:sp>
        <p:nvSpPr>
          <p:cNvPr id="62" name="Oval 61">
            <a:extLst>
              <a:ext uri="{FF2B5EF4-FFF2-40B4-BE49-F238E27FC236}">
                <a16:creationId xmlns:a16="http://schemas.microsoft.com/office/drawing/2014/main" id="{EB03C8FE-F4DD-9F45-FFF7-409BADCB0B10}"/>
              </a:ext>
            </a:extLst>
          </p:cNvPr>
          <p:cNvSpPr/>
          <p:nvPr/>
        </p:nvSpPr>
        <p:spPr>
          <a:xfrm>
            <a:off x="4549426" y="767452"/>
            <a:ext cx="329791"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63" name="object 41">
            <a:extLst>
              <a:ext uri="{FF2B5EF4-FFF2-40B4-BE49-F238E27FC236}">
                <a16:creationId xmlns:a16="http://schemas.microsoft.com/office/drawing/2014/main" id="{B3B778AC-9BA1-33DD-91F5-8B09B81704FB}"/>
              </a:ext>
            </a:extLst>
          </p:cNvPr>
          <p:cNvPicPr/>
          <p:nvPr/>
        </p:nvPicPr>
        <p:blipFill>
          <a:blip r:embed="rId3" cstate="print">
            <a:duotone>
              <a:prstClr val="black"/>
              <a:schemeClr val="accent1">
                <a:tint val="45000"/>
                <a:satMod val="400000"/>
              </a:schemeClr>
            </a:duotone>
          </a:blip>
          <a:stretch>
            <a:fillRect/>
          </a:stretch>
        </p:blipFill>
        <p:spPr>
          <a:xfrm>
            <a:off x="4621950" y="827920"/>
            <a:ext cx="179030" cy="203064"/>
          </a:xfrm>
          <a:prstGeom prst="rect">
            <a:avLst/>
          </a:prstGeom>
          <a:solidFill>
            <a:srgbClr val="E6F9FE"/>
          </a:solidFill>
          <a:ln>
            <a:noFill/>
          </a:ln>
        </p:spPr>
      </p:pic>
      <p:sp>
        <p:nvSpPr>
          <p:cNvPr id="449" name="Rounded Rectangle 160">
            <a:extLst>
              <a:ext uri="{FF2B5EF4-FFF2-40B4-BE49-F238E27FC236}">
                <a16:creationId xmlns:a16="http://schemas.microsoft.com/office/drawing/2014/main" id="{2C2B10A3-8926-5121-CEC6-A50241A0875F}"/>
              </a:ext>
            </a:extLst>
          </p:cNvPr>
          <p:cNvSpPr/>
          <p:nvPr/>
        </p:nvSpPr>
        <p:spPr>
          <a:xfrm>
            <a:off x="5561764" y="650752"/>
            <a:ext cx="3318646"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PROJECT DESIGN</a:t>
            </a:r>
          </a:p>
        </p:txBody>
      </p:sp>
      <p:sp>
        <p:nvSpPr>
          <p:cNvPr id="455" name="Oval 454">
            <a:extLst>
              <a:ext uri="{FF2B5EF4-FFF2-40B4-BE49-F238E27FC236}">
                <a16:creationId xmlns:a16="http://schemas.microsoft.com/office/drawing/2014/main" id="{06E2E88C-80E4-B452-19A6-5370C891FBC6}"/>
              </a:ext>
            </a:extLst>
          </p:cNvPr>
          <p:cNvSpPr/>
          <p:nvPr/>
        </p:nvSpPr>
        <p:spPr>
          <a:xfrm>
            <a:off x="7758009" y="767452"/>
            <a:ext cx="316366"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sp>
        <p:nvSpPr>
          <p:cNvPr id="456" name="Rounded Rectangle 163">
            <a:extLst>
              <a:ext uri="{FF2B5EF4-FFF2-40B4-BE49-F238E27FC236}">
                <a16:creationId xmlns:a16="http://schemas.microsoft.com/office/drawing/2014/main" id="{A1BBF008-7221-72F0-B168-94B49C7F608C}"/>
              </a:ext>
            </a:extLst>
          </p:cNvPr>
          <p:cNvSpPr/>
          <p:nvPr/>
        </p:nvSpPr>
        <p:spPr>
          <a:xfrm>
            <a:off x="10073029" y="650752"/>
            <a:ext cx="2084682" cy="557401"/>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50" b="1" dirty="0">
                <a:solidFill>
                  <a:schemeClr val="accent1"/>
                </a:solidFill>
              </a:rPr>
              <a:t>OPERATIONS &amp; </a:t>
            </a:r>
            <a:br>
              <a:rPr lang="en-AU" sz="1050" b="1" dirty="0">
                <a:solidFill>
                  <a:schemeClr val="accent1"/>
                </a:solidFill>
              </a:rPr>
            </a:br>
            <a:r>
              <a:rPr lang="en-AU" sz="1050" b="1" dirty="0">
                <a:solidFill>
                  <a:schemeClr val="accent1"/>
                </a:solidFill>
              </a:rPr>
              <a:t>SUSTAINMENT</a:t>
            </a:r>
            <a:endParaRPr lang="en-US" sz="1050" dirty="0">
              <a:solidFill>
                <a:schemeClr val="accent1"/>
              </a:solidFill>
              <a:ea typeface="Roboto"/>
              <a:cs typeface="Roboto"/>
            </a:endParaRPr>
          </a:p>
        </p:txBody>
      </p:sp>
      <p:sp>
        <p:nvSpPr>
          <p:cNvPr id="457" name="Oval 456">
            <a:extLst>
              <a:ext uri="{FF2B5EF4-FFF2-40B4-BE49-F238E27FC236}">
                <a16:creationId xmlns:a16="http://schemas.microsoft.com/office/drawing/2014/main" id="{66B4D4C4-9E7A-5805-C9BD-809FE5359A1D}"/>
              </a:ext>
            </a:extLst>
          </p:cNvPr>
          <p:cNvSpPr/>
          <p:nvPr/>
        </p:nvSpPr>
        <p:spPr>
          <a:xfrm>
            <a:off x="1174882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endParaRPr>
          </a:p>
        </p:txBody>
      </p:sp>
      <p:pic>
        <p:nvPicPr>
          <p:cNvPr id="458" name="Picture 457">
            <a:extLst>
              <a:ext uri="{FF2B5EF4-FFF2-40B4-BE49-F238E27FC236}">
                <a16:creationId xmlns:a16="http://schemas.microsoft.com/office/drawing/2014/main" id="{01CE2B81-84D8-89D8-9CCC-E262CE6477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22207" y="844619"/>
            <a:ext cx="169423" cy="169667"/>
          </a:xfrm>
          <a:prstGeom prst="rect">
            <a:avLst/>
          </a:prstGeom>
          <a:solidFill>
            <a:srgbClr val="E6F9FE"/>
          </a:solidFill>
          <a:ln>
            <a:noFill/>
          </a:ln>
        </p:spPr>
      </p:pic>
      <p:sp>
        <p:nvSpPr>
          <p:cNvPr id="459" name="Rounded Rectangle 159">
            <a:extLst>
              <a:ext uri="{FF2B5EF4-FFF2-40B4-BE49-F238E27FC236}">
                <a16:creationId xmlns:a16="http://schemas.microsoft.com/office/drawing/2014/main" id="{E8BE1EB0-2BE1-2960-8E8E-BEF27F32EDB0}"/>
              </a:ext>
            </a:extLst>
          </p:cNvPr>
          <p:cNvSpPr/>
          <p:nvPr/>
        </p:nvSpPr>
        <p:spPr>
          <a:xfrm>
            <a:off x="8932437" y="650752"/>
            <a:ext cx="1076152" cy="557400"/>
          </a:xfrm>
          <a:prstGeom prst="roundRect">
            <a:avLst>
              <a:gd name="adj" fmla="val 0"/>
            </a:avLst>
          </a:prstGeom>
          <a:solidFill>
            <a:srgbClr val="E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050" b="1" dirty="0">
                <a:solidFill>
                  <a:schemeClr val="accent1"/>
                </a:solidFill>
              </a:rPr>
              <a:t>PROJECT DELIVERY</a:t>
            </a:r>
          </a:p>
        </p:txBody>
      </p:sp>
      <p:pic>
        <p:nvPicPr>
          <p:cNvPr id="460" name="Picture 459">
            <a:extLst>
              <a:ext uri="{FF2B5EF4-FFF2-40B4-BE49-F238E27FC236}">
                <a16:creationId xmlns:a16="http://schemas.microsoft.com/office/drawing/2014/main" id="{791D8A8D-2B00-8BD3-87AA-CE3897BE8457}"/>
              </a:ext>
            </a:extLst>
          </p:cNvPr>
          <p:cNvPicPr>
            <a:picLocks noChangeAspect="1"/>
          </p:cNvPicPr>
          <p:nvPr/>
        </p:nvPicPr>
        <p:blipFill>
          <a:blip r:embed="rId5"/>
          <a:stretch>
            <a:fillRect/>
          </a:stretch>
        </p:blipFill>
        <p:spPr>
          <a:xfrm>
            <a:off x="7813879" y="819063"/>
            <a:ext cx="192850" cy="220779"/>
          </a:xfrm>
          <a:prstGeom prst="rect">
            <a:avLst/>
          </a:prstGeom>
          <a:solidFill>
            <a:srgbClr val="E6F9FE"/>
          </a:solidFill>
          <a:ln>
            <a:noFill/>
          </a:ln>
        </p:spPr>
      </p:pic>
      <p:sp>
        <p:nvSpPr>
          <p:cNvPr id="461" name="Rectangle 460">
            <a:extLst>
              <a:ext uri="{FF2B5EF4-FFF2-40B4-BE49-F238E27FC236}">
                <a16:creationId xmlns:a16="http://schemas.microsoft.com/office/drawing/2014/main" id="{206BF976-2AD9-72DF-C97F-345C8E527D68}"/>
              </a:ext>
            </a:extLst>
          </p:cNvPr>
          <p:cNvSpPr/>
          <p:nvPr/>
        </p:nvSpPr>
        <p:spPr>
          <a:xfrm>
            <a:off x="8908533" y="4792625"/>
            <a:ext cx="98903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Execute</a:t>
            </a:r>
          </a:p>
        </p:txBody>
      </p:sp>
      <p:sp>
        <p:nvSpPr>
          <p:cNvPr id="462" name="Rectangle 461">
            <a:extLst>
              <a:ext uri="{FF2B5EF4-FFF2-40B4-BE49-F238E27FC236}">
                <a16:creationId xmlns:a16="http://schemas.microsoft.com/office/drawing/2014/main" id="{5140BDB5-D9C8-EB67-8A0A-AB1A056FA73E}"/>
              </a:ext>
            </a:extLst>
          </p:cNvPr>
          <p:cNvSpPr/>
          <p:nvPr/>
        </p:nvSpPr>
        <p:spPr>
          <a:xfrm>
            <a:off x="9922598" y="4792625"/>
            <a:ext cx="330872"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Close</a:t>
            </a:r>
          </a:p>
        </p:txBody>
      </p:sp>
      <p:sp>
        <p:nvSpPr>
          <p:cNvPr id="463" name="Rectangle 462">
            <a:extLst>
              <a:ext uri="{FF2B5EF4-FFF2-40B4-BE49-F238E27FC236}">
                <a16:creationId xmlns:a16="http://schemas.microsoft.com/office/drawing/2014/main" id="{ABD88AB6-04E1-BA15-8D1C-CC824E64D57F}"/>
              </a:ext>
            </a:extLst>
          </p:cNvPr>
          <p:cNvSpPr/>
          <p:nvPr/>
        </p:nvSpPr>
        <p:spPr>
          <a:xfrm>
            <a:off x="8214923" y="4792625"/>
            <a:ext cx="689360"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Plan</a:t>
            </a:r>
          </a:p>
        </p:txBody>
      </p:sp>
      <p:sp>
        <p:nvSpPr>
          <p:cNvPr id="464" name="Rectangle 463">
            <a:extLst>
              <a:ext uri="{FF2B5EF4-FFF2-40B4-BE49-F238E27FC236}">
                <a16:creationId xmlns:a16="http://schemas.microsoft.com/office/drawing/2014/main" id="{909A08B5-6056-3072-9534-B96A4046312B}"/>
              </a:ext>
            </a:extLst>
          </p:cNvPr>
          <p:cNvSpPr/>
          <p:nvPr/>
        </p:nvSpPr>
        <p:spPr>
          <a:xfrm>
            <a:off x="7855138" y="4792625"/>
            <a:ext cx="354204" cy="223576"/>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800" dirty="0">
                <a:solidFill>
                  <a:schemeClr val="accent2"/>
                </a:solidFill>
              </a:rPr>
              <a:t>Initiate</a:t>
            </a:r>
          </a:p>
        </p:txBody>
      </p:sp>
      <p:sp>
        <p:nvSpPr>
          <p:cNvPr id="465" name="Diamond 464">
            <a:extLst>
              <a:ext uri="{FF2B5EF4-FFF2-40B4-BE49-F238E27FC236}">
                <a16:creationId xmlns:a16="http://schemas.microsoft.com/office/drawing/2014/main" id="{E2607F85-8C8E-D75B-81A6-5E315F97508C}"/>
              </a:ext>
            </a:extLst>
          </p:cNvPr>
          <p:cNvSpPr/>
          <p:nvPr/>
        </p:nvSpPr>
        <p:spPr>
          <a:xfrm>
            <a:off x="7681504" y="4810118"/>
            <a:ext cx="183431" cy="188590"/>
          </a:xfrm>
          <a:prstGeom prst="diamond">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2"/>
              </a:solidFill>
            </a:endParaRPr>
          </a:p>
        </p:txBody>
      </p:sp>
      <p:sp>
        <p:nvSpPr>
          <p:cNvPr id="466" name="Rectangle 465">
            <a:extLst>
              <a:ext uri="{FF2B5EF4-FFF2-40B4-BE49-F238E27FC236}">
                <a16:creationId xmlns:a16="http://schemas.microsoft.com/office/drawing/2014/main" id="{47C783E7-E3EB-DE3A-F047-2C703FDE13A9}"/>
              </a:ext>
            </a:extLst>
          </p:cNvPr>
          <p:cNvSpPr/>
          <p:nvPr/>
        </p:nvSpPr>
        <p:spPr>
          <a:xfrm>
            <a:off x="7473472" y="5174615"/>
            <a:ext cx="597883" cy="391035"/>
          </a:xfrm>
          <a:prstGeom prst="rect">
            <a:avLst/>
          </a:prstGeom>
          <a:solidFill>
            <a:srgbClr val="EED9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800" dirty="0">
                <a:solidFill>
                  <a:schemeClr val="accent2"/>
                </a:solidFill>
              </a:rPr>
              <a:t>Project formally approved</a:t>
            </a:r>
          </a:p>
        </p:txBody>
      </p:sp>
      <p:cxnSp>
        <p:nvCxnSpPr>
          <p:cNvPr id="468" name="Straight Arrow Connector 467">
            <a:extLst>
              <a:ext uri="{FF2B5EF4-FFF2-40B4-BE49-F238E27FC236}">
                <a16:creationId xmlns:a16="http://schemas.microsoft.com/office/drawing/2014/main" id="{56813A7A-C40E-4BC6-6C73-C50329D7BA67}"/>
              </a:ext>
            </a:extLst>
          </p:cNvPr>
          <p:cNvCxnSpPr>
            <a:cxnSpLocks/>
            <a:stCxn id="466" idx="0"/>
            <a:endCxn id="465" idx="2"/>
          </p:cNvCxnSpPr>
          <p:nvPr/>
        </p:nvCxnSpPr>
        <p:spPr>
          <a:xfrm flipV="1">
            <a:off x="7772414" y="4998708"/>
            <a:ext cx="806" cy="175907"/>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469" name="Straight Arrow Connector 468">
            <a:extLst>
              <a:ext uri="{FF2B5EF4-FFF2-40B4-BE49-F238E27FC236}">
                <a16:creationId xmlns:a16="http://schemas.microsoft.com/office/drawing/2014/main" id="{E5755C0A-42E2-0E20-AFC9-C5A4738F96CF}"/>
              </a:ext>
            </a:extLst>
          </p:cNvPr>
          <p:cNvCxnSpPr>
            <a:cxnSpLocks/>
          </p:cNvCxnSpPr>
          <p:nvPr/>
        </p:nvCxnSpPr>
        <p:spPr>
          <a:xfrm>
            <a:off x="9133640" y="4578179"/>
            <a:ext cx="0" cy="29241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BBC46215-F95F-775B-AEAD-BD62582C6EC0}"/>
              </a:ext>
            </a:extLst>
          </p:cNvPr>
          <p:cNvCxnSpPr>
            <a:cxnSpLocks/>
          </p:cNvCxnSpPr>
          <p:nvPr/>
        </p:nvCxnSpPr>
        <p:spPr>
          <a:xfrm>
            <a:off x="9798485" y="4578179"/>
            <a:ext cx="0" cy="24701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84FFC7C9-2839-2452-EFA7-DCD4BFD343DD}"/>
              </a:ext>
            </a:extLst>
          </p:cNvPr>
          <p:cNvCxnSpPr>
            <a:cxnSpLocks/>
          </p:cNvCxnSpPr>
          <p:nvPr/>
        </p:nvCxnSpPr>
        <p:spPr>
          <a:xfrm>
            <a:off x="9127925" y="4583023"/>
            <a:ext cx="67056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2" name="TextBox 28">
            <a:extLst>
              <a:ext uri="{FF2B5EF4-FFF2-40B4-BE49-F238E27FC236}">
                <a16:creationId xmlns:a16="http://schemas.microsoft.com/office/drawing/2014/main" id="{72CEF317-D9A8-6788-99E0-2AD1E57B6245}"/>
              </a:ext>
            </a:extLst>
          </p:cNvPr>
          <p:cNvSpPr txBox="1"/>
          <p:nvPr/>
        </p:nvSpPr>
        <p:spPr>
          <a:xfrm>
            <a:off x="9193013" y="4516292"/>
            <a:ext cx="502164" cy="123654"/>
          </a:xfrm>
          <a:prstGeom prst="rect">
            <a:avLst/>
          </a:prstGeom>
          <a:solidFill>
            <a:schemeClr val="bg1"/>
          </a:solidFill>
        </p:spPr>
        <p:txBody>
          <a:bodyPr wrap="square" lIns="0" tIns="0" rIns="0" bIns="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700" i="1" dirty="0">
                <a:solidFill>
                  <a:schemeClr val="accent2"/>
                </a:solidFill>
                <a:latin typeface="Roboto"/>
                <a:ea typeface="Roboto"/>
              </a:rPr>
              <a:t>Agile cycles</a:t>
            </a:r>
            <a:endParaRPr lang="en-AU" sz="700" i="1" dirty="0">
              <a:solidFill>
                <a:schemeClr val="accent2"/>
              </a:solidFill>
            </a:endParaRPr>
          </a:p>
        </p:txBody>
      </p:sp>
      <p:sp>
        <p:nvSpPr>
          <p:cNvPr id="473" name="Rectangle 472">
            <a:extLst>
              <a:ext uri="{FF2B5EF4-FFF2-40B4-BE49-F238E27FC236}">
                <a16:creationId xmlns:a16="http://schemas.microsoft.com/office/drawing/2014/main" id="{FCF0F61E-77B8-3F7C-A020-1F67F4671BE9}"/>
              </a:ext>
            </a:extLst>
          </p:cNvPr>
          <p:cNvSpPr/>
          <p:nvPr/>
        </p:nvSpPr>
        <p:spPr>
          <a:xfrm>
            <a:off x="99544" y="654177"/>
            <a:ext cx="537096" cy="550551"/>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sz="1000" dirty="0">
                <a:solidFill>
                  <a:schemeClr val="accent1"/>
                </a:solidFill>
              </a:rPr>
              <a:t>Purpose</a:t>
            </a:r>
          </a:p>
        </p:txBody>
      </p:sp>
      <p:cxnSp>
        <p:nvCxnSpPr>
          <p:cNvPr id="474" name="Straight Arrow Connector 473">
            <a:extLst>
              <a:ext uri="{FF2B5EF4-FFF2-40B4-BE49-F238E27FC236}">
                <a16:creationId xmlns:a16="http://schemas.microsoft.com/office/drawing/2014/main" id="{B9B71510-BA06-BD25-2B33-9C4D78B75889}"/>
              </a:ext>
            </a:extLst>
          </p:cNvPr>
          <p:cNvCxnSpPr>
            <a:cxnSpLocks/>
          </p:cNvCxnSpPr>
          <p:nvPr/>
        </p:nvCxnSpPr>
        <p:spPr>
          <a:xfrm flipV="1">
            <a:off x="636640" y="927268"/>
            <a:ext cx="147338" cy="1"/>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75" name="Oval 474">
            <a:extLst>
              <a:ext uri="{FF2B5EF4-FFF2-40B4-BE49-F238E27FC236}">
                <a16:creationId xmlns:a16="http://schemas.microsoft.com/office/drawing/2014/main" id="{A690228F-3D91-439C-F678-C3EB468B3E7E}"/>
              </a:ext>
            </a:extLst>
          </p:cNvPr>
          <p:cNvSpPr/>
          <p:nvPr/>
        </p:nvSpPr>
        <p:spPr>
          <a:xfrm>
            <a:off x="9659902" y="767452"/>
            <a:ext cx="323535" cy="324000"/>
          </a:xfrm>
          <a:prstGeom prst="ellipse">
            <a:avLst/>
          </a:prstGeom>
          <a:solidFill>
            <a:srgbClr val="E6F9FE"/>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sz="1050" dirty="0">
              <a:solidFill>
                <a:schemeClr val="accent1"/>
              </a:solidFill>
              <a:latin typeface="+mj-lt"/>
            </a:endParaRPr>
          </a:p>
        </p:txBody>
      </p:sp>
      <p:pic>
        <p:nvPicPr>
          <p:cNvPr id="476" name="Picture 475">
            <a:extLst>
              <a:ext uri="{FF2B5EF4-FFF2-40B4-BE49-F238E27FC236}">
                <a16:creationId xmlns:a16="http://schemas.microsoft.com/office/drawing/2014/main" id="{4D443898-30EC-47C6-737D-995F1B6BAE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24341" y="836960"/>
            <a:ext cx="184720" cy="184985"/>
          </a:xfrm>
          <a:prstGeom prst="rect">
            <a:avLst/>
          </a:prstGeom>
          <a:solidFill>
            <a:srgbClr val="E6F9FE"/>
          </a:solidFill>
          <a:ln>
            <a:noFill/>
          </a:ln>
        </p:spPr>
      </p:pic>
      <p:sp>
        <p:nvSpPr>
          <p:cNvPr id="37" name="TextBox 36">
            <a:extLst>
              <a:ext uri="{FF2B5EF4-FFF2-40B4-BE49-F238E27FC236}">
                <a16:creationId xmlns:a16="http://schemas.microsoft.com/office/drawing/2014/main" id="{BF944B31-477A-407E-5EF5-B52480CAA05F}"/>
              </a:ext>
            </a:extLst>
          </p:cNvPr>
          <p:cNvSpPr txBox="1"/>
          <p:nvPr/>
        </p:nvSpPr>
        <p:spPr>
          <a:xfrm>
            <a:off x="2488268" y="1589180"/>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rPr>
              <a:t>Strategy analysis</a:t>
            </a:r>
          </a:p>
        </p:txBody>
      </p:sp>
      <p:sp>
        <p:nvSpPr>
          <p:cNvPr id="38" name="TextBox 37">
            <a:extLst>
              <a:ext uri="{FF2B5EF4-FFF2-40B4-BE49-F238E27FC236}">
                <a16:creationId xmlns:a16="http://schemas.microsoft.com/office/drawing/2014/main" id="{5A8B6C8C-B801-CEC8-46FB-E4D10854F371}"/>
              </a:ext>
            </a:extLst>
          </p:cNvPr>
          <p:cNvSpPr txBox="1"/>
          <p:nvPr/>
        </p:nvSpPr>
        <p:spPr>
          <a:xfrm>
            <a:off x="3022416" y="1589180"/>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Focus area identify-cation</a:t>
            </a:r>
          </a:p>
        </p:txBody>
      </p:sp>
      <p:sp>
        <p:nvSpPr>
          <p:cNvPr id="39" name="TextBox 38">
            <a:extLst>
              <a:ext uri="{FF2B5EF4-FFF2-40B4-BE49-F238E27FC236}">
                <a16:creationId xmlns:a16="http://schemas.microsoft.com/office/drawing/2014/main" id="{096AC338-D957-0094-220F-D7864A1B67E1}"/>
              </a:ext>
            </a:extLst>
          </p:cNvPr>
          <p:cNvSpPr txBox="1"/>
          <p:nvPr/>
        </p:nvSpPr>
        <p:spPr>
          <a:xfrm>
            <a:off x="3552749" y="1589180"/>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Focus area analysis</a:t>
            </a:r>
          </a:p>
        </p:txBody>
      </p:sp>
      <p:sp>
        <p:nvSpPr>
          <p:cNvPr id="40" name="TextBox 39">
            <a:extLst>
              <a:ext uri="{FF2B5EF4-FFF2-40B4-BE49-F238E27FC236}">
                <a16:creationId xmlns:a16="http://schemas.microsoft.com/office/drawing/2014/main" id="{0DE5E35D-A364-CA6B-A9E5-363B477881A3}"/>
              </a:ext>
            </a:extLst>
          </p:cNvPr>
          <p:cNvSpPr txBox="1"/>
          <p:nvPr/>
        </p:nvSpPr>
        <p:spPr>
          <a:xfrm>
            <a:off x="4083095" y="1589180"/>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Uplift definition</a:t>
            </a:r>
          </a:p>
        </p:txBody>
      </p:sp>
      <p:sp>
        <p:nvSpPr>
          <p:cNvPr id="41" name="TextBox 40">
            <a:extLst>
              <a:ext uri="{FF2B5EF4-FFF2-40B4-BE49-F238E27FC236}">
                <a16:creationId xmlns:a16="http://schemas.microsoft.com/office/drawing/2014/main" id="{741258CA-A9E1-79AE-6040-00DDFBD8DA28}"/>
              </a:ext>
            </a:extLst>
          </p:cNvPr>
          <p:cNvSpPr txBox="1"/>
          <p:nvPr/>
        </p:nvSpPr>
        <p:spPr>
          <a:xfrm>
            <a:off x="4612594" y="1589180"/>
            <a:ext cx="529054" cy="638090"/>
          </a:xfrm>
          <a:prstGeom prst="homePlate">
            <a:avLst/>
          </a:prstGeom>
          <a:solidFill>
            <a:srgbClr val="96DCF8"/>
          </a:solidFill>
        </p:spPr>
        <p:txBody>
          <a:bodyPr vert="horz" wrap="square" lIns="0" tIns="0" rIns="0" bIns="0" rtlCol="0" anchor="ctr">
            <a:noAutofit/>
          </a:bodyPr>
          <a:lstStyle/>
          <a:p>
            <a:pPr algn="ctr"/>
            <a:r>
              <a:rPr lang="en-AU" sz="571" b="1" dirty="0">
                <a:latin typeface="Roboto" pitchFamily="2" charset="0"/>
                <a:ea typeface="Roboto" pitchFamily="2" charset="0"/>
                <a:cs typeface="Roboto"/>
              </a:rPr>
              <a:t>Initiative definition</a:t>
            </a:r>
          </a:p>
        </p:txBody>
      </p:sp>
      <p:sp>
        <p:nvSpPr>
          <p:cNvPr id="479" name="TextBox 478">
            <a:extLst>
              <a:ext uri="{FF2B5EF4-FFF2-40B4-BE49-F238E27FC236}">
                <a16:creationId xmlns:a16="http://schemas.microsoft.com/office/drawing/2014/main" id="{9A821C70-2565-6D06-90B8-A212FA6E94A7}"/>
              </a:ext>
            </a:extLst>
          </p:cNvPr>
          <p:cNvSpPr txBox="1"/>
          <p:nvPr/>
        </p:nvSpPr>
        <p:spPr>
          <a:xfrm>
            <a:off x="0" y="0"/>
            <a:ext cx="12191999" cy="461665"/>
          </a:xfrm>
          <a:prstGeom prst="rect">
            <a:avLst/>
          </a:prstGeom>
          <a:solidFill>
            <a:schemeClr val="accent1">
              <a:lumMod val="75000"/>
            </a:schemeClr>
          </a:solidFill>
        </p:spPr>
        <p:txBody>
          <a:bodyPr wrap="square" rtlCol="0">
            <a:spAutoFit/>
          </a:bodyPr>
          <a:lstStyle>
            <a:defPPr>
              <a:defRPr lang="en-US"/>
            </a:defPPr>
            <a:lvl1pPr algn="ctr">
              <a:defRPr sz="2400" b="1">
                <a:solidFill>
                  <a:schemeClr val="bg1"/>
                </a:solidFill>
                <a:latin typeface="Arial Rounded MT Bold" panose="020F0704030504030204" pitchFamily="34" charset="0"/>
              </a:defRPr>
            </a:lvl1pPr>
          </a:lstStyle>
          <a:p>
            <a:r>
              <a:rPr lang="en-AU" dirty="0"/>
              <a:t>The wider project lifecycle, and two types of business architecture</a:t>
            </a:r>
          </a:p>
        </p:txBody>
      </p:sp>
      <p:grpSp>
        <p:nvGrpSpPr>
          <p:cNvPr id="11" name="Group 10">
            <a:extLst>
              <a:ext uri="{FF2B5EF4-FFF2-40B4-BE49-F238E27FC236}">
                <a16:creationId xmlns:a16="http://schemas.microsoft.com/office/drawing/2014/main" id="{DA1EF327-0951-DD71-5BA8-174B769AF20A}"/>
              </a:ext>
            </a:extLst>
          </p:cNvPr>
          <p:cNvGrpSpPr/>
          <p:nvPr/>
        </p:nvGrpSpPr>
        <p:grpSpPr>
          <a:xfrm>
            <a:off x="646112" y="3978791"/>
            <a:ext cx="5323726" cy="2221630"/>
            <a:chOff x="545083" y="4271005"/>
            <a:chExt cx="5388552" cy="2565106"/>
          </a:xfrm>
        </p:grpSpPr>
        <p:grpSp>
          <p:nvGrpSpPr>
            <p:cNvPr id="13" name="Group 12">
              <a:extLst>
                <a:ext uri="{FF2B5EF4-FFF2-40B4-BE49-F238E27FC236}">
                  <a16:creationId xmlns:a16="http://schemas.microsoft.com/office/drawing/2014/main" id="{23285C1C-982F-3216-1630-C1C535568409}"/>
                </a:ext>
              </a:extLst>
            </p:cNvPr>
            <p:cNvGrpSpPr/>
            <p:nvPr/>
          </p:nvGrpSpPr>
          <p:grpSpPr>
            <a:xfrm>
              <a:off x="1679631" y="5519300"/>
              <a:ext cx="2611869" cy="1212749"/>
              <a:chOff x="1679631" y="5458516"/>
              <a:chExt cx="2611869" cy="1223998"/>
            </a:xfrm>
          </p:grpSpPr>
          <p:grpSp>
            <p:nvGrpSpPr>
              <p:cNvPr id="484" name="Group 483">
                <a:extLst>
                  <a:ext uri="{FF2B5EF4-FFF2-40B4-BE49-F238E27FC236}">
                    <a16:creationId xmlns:a16="http://schemas.microsoft.com/office/drawing/2014/main" id="{470121AC-16C0-7799-F36B-B9624E331964}"/>
                  </a:ext>
                </a:extLst>
              </p:cNvPr>
              <p:cNvGrpSpPr/>
              <p:nvPr/>
            </p:nvGrpSpPr>
            <p:grpSpPr>
              <a:xfrm>
                <a:off x="1687952" y="5458516"/>
                <a:ext cx="1322596" cy="233992"/>
                <a:chOff x="1571038" y="5466505"/>
                <a:chExt cx="1322596" cy="233992"/>
              </a:xfrm>
            </p:grpSpPr>
            <p:cxnSp>
              <p:nvCxnSpPr>
                <p:cNvPr id="494" name="Straight Connector 493">
                  <a:extLst>
                    <a:ext uri="{FF2B5EF4-FFF2-40B4-BE49-F238E27FC236}">
                      <a16:creationId xmlns:a16="http://schemas.microsoft.com/office/drawing/2014/main" id="{235ED03A-8D59-7A3F-447D-537C34A8F429}"/>
                    </a:ext>
                  </a:extLst>
                </p:cNvPr>
                <p:cNvCxnSpPr>
                  <a:cxnSpLocks/>
                </p:cNvCxnSpPr>
                <p:nvPr/>
              </p:nvCxnSpPr>
              <p:spPr>
                <a:xfrm>
                  <a:off x="2665676" y="5583501"/>
                  <a:ext cx="227958" cy="0"/>
                </a:xfrm>
                <a:prstGeom prst="line">
                  <a:avLst/>
                </a:prstGeom>
                <a:ln w="5715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5" name="Rectangle 494">
                  <a:extLst>
                    <a:ext uri="{FF2B5EF4-FFF2-40B4-BE49-F238E27FC236}">
                      <a16:creationId xmlns:a16="http://schemas.microsoft.com/office/drawing/2014/main" id="{B0002118-2FD4-96AE-D625-353CD5F0C826}"/>
                    </a:ext>
                  </a:extLst>
                </p:cNvPr>
                <p:cNvSpPr/>
                <p:nvPr/>
              </p:nvSpPr>
              <p:spPr>
                <a:xfrm>
                  <a:off x="1571038" y="5466505"/>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600" i="1" dirty="0">
                      <a:solidFill>
                        <a:sysClr val="windowText" lastClr="000000"/>
                      </a:solidFill>
                    </a:rPr>
                    <a:t>People strategy</a:t>
                  </a:r>
                </a:p>
              </p:txBody>
            </p:sp>
          </p:grpSp>
          <p:grpSp>
            <p:nvGrpSpPr>
              <p:cNvPr id="485" name="Group 484">
                <a:extLst>
                  <a:ext uri="{FF2B5EF4-FFF2-40B4-BE49-F238E27FC236}">
                    <a16:creationId xmlns:a16="http://schemas.microsoft.com/office/drawing/2014/main" id="{82A4B221-07A3-06C5-8EA9-4752FB6BA229}"/>
                  </a:ext>
                </a:extLst>
              </p:cNvPr>
              <p:cNvGrpSpPr/>
              <p:nvPr/>
            </p:nvGrpSpPr>
            <p:grpSpPr>
              <a:xfrm>
                <a:off x="1679631" y="6448522"/>
                <a:ext cx="1322596" cy="233992"/>
                <a:chOff x="1571038" y="5466505"/>
                <a:chExt cx="1322596" cy="233992"/>
              </a:xfrm>
            </p:grpSpPr>
            <p:cxnSp>
              <p:nvCxnSpPr>
                <p:cNvPr id="492" name="Straight Connector 491">
                  <a:extLst>
                    <a:ext uri="{FF2B5EF4-FFF2-40B4-BE49-F238E27FC236}">
                      <a16:creationId xmlns:a16="http://schemas.microsoft.com/office/drawing/2014/main" id="{4DC8D085-AB64-765C-B226-04FC1B845EB1}"/>
                    </a:ext>
                  </a:extLst>
                </p:cNvPr>
                <p:cNvCxnSpPr>
                  <a:cxnSpLocks/>
                </p:cNvCxnSpPr>
                <p:nvPr/>
              </p:nvCxnSpPr>
              <p:spPr>
                <a:xfrm>
                  <a:off x="2665676" y="5583501"/>
                  <a:ext cx="227958" cy="0"/>
                </a:xfrm>
                <a:prstGeom prst="line">
                  <a:avLst/>
                </a:prstGeom>
                <a:ln w="5715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3" name="Rectangle 492">
                  <a:extLst>
                    <a:ext uri="{FF2B5EF4-FFF2-40B4-BE49-F238E27FC236}">
                      <a16:creationId xmlns:a16="http://schemas.microsoft.com/office/drawing/2014/main" id="{C5A31442-8131-50DC-94DA-2424655F7C1F}"/>
                    </a:ext>
                  </a:extLst>
                </p:cNvPr>
                <p:cNvSpPr/>
                <p:nvPr/>
              </p:nvSpPr>
              <p:spPr>
                <a:xfrm>
                  <a:off x="1571038" y="5466505"/>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600" i="1" dirty="0">
                      <a:solidFill>
                        <a:sysClr val="windowText" lastClr="000000"/>
                      </a:solidFill>
                    </a:rPr>
                    <a:t>Technology strategy</a:t>
                  </a:r>
                </a:p>
              </p:txBody>
            </p:sp>
          </p:grpSp>
          <p:grpSp>
            <p:nvGrpSpPr>
              <p:cNvPr id="486" name="Group 485">
                <a:extLst>
                  <a:ext uri="{FF2B5EF4-FFF2-40B4-BE49-F238E27FC236}">
                    <a16:creationId xmlns:a16="http://schemas.microsoft.com/office/drawing/2014/main" id="{8CE9F3E0-0874-C2B3-A52B-7C5C115FCB5F}"/>
                  </a:ext>
                </a:extLst>
              </p:cNvPr>
              <p:cNvGrpSpPr/>
              <p:nvPr/>
            </p:nvGrpSpPr>
            <p:grpSpPr>
              <a:xfrm>
                <a:off x="1691254" y="6108034"/>
                <a:ext cx="1322596" cy="233992"/>
                <a:chOff x="1571038" y="5466505"/>
                <a:chExt cx="1322596" cy="233992"/>
              </a:xfrm>
            </p:grpSpPr>
            <p:cxnSp>
              <p:nvCxnSpPr>
                <p:cNvPr id="490" name="Straight Connector 489">
                  <a:extLst>
                    <a:ext uri="{FF2B5EF4-FFF2-40B4-BE49-F238E27FC236}">
                      <a16:creationId xmlns:a16="http://schemas.microsoft.com/office/drawing/2014/main" id="{BEC31282-BDC6-789D-FF5B-B1852C7021AA}"/>
                    </a:ext>
                  </a:extLst>
                </p:cNvPr>
                <p:cNvCxnSpPr>
                  <a:cxnSpLocks/>
                </p:cNvCxnSpPr>
                <p:nvPr/>
              </p:nvCxnSpPr>
              <p:spPr>
                <a:xfrm>
                  <a:off x="2665676" y="5583501"/>
                  <a:ext cx="227958" cy="0"/>
                </a:xfrm>
                <a:prstGeom prst="line">
                  <a:avLst/>
                </a:prstGeom>
                <a:ln w="57150"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1" name="Rectangle 490">
                  <a:extLst>
                    <a:ext uri="{FF2B5EF4-FFF2-40B4-BE49-F238E27FC236}">
                      <a16:creationId xmlns:a16="http://schemas.microsoft.com/office/drawing/2014/main" id="{C758C428-18AB-3F88-495F-1AB8D36410A5}"/>
                    </a:ext>
                  </a:extLst>
                </p:cNvPr>
                <p:cNvSpPr/>
                <p:nvPr/>
              </p:nvSpPr>
              <p:spPr>
                <a:xfrm>
                  <a:off x="1571038" y="5466505"/>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600" i="1" dirty="0">
                      <a:solidFill>
                        <a:sysClr val="windowText" lastClr="000000"/>
                      </a:solidFill>
                    </a:rPr>
                    <a:t>Data strategy</a:t>
                  </a:r>
                </a:p>
              </p:txBody>
            </p:sp>
          </p:grpSp>
          <p:cxnSp>
            <p:nvCxnSpPr>
              <p:cNvPr id="487" name="Straight Arrow Connector 486">
                <a:extLst>
                  <a:ext uri="{FF2B5EF4-FFF2-40B4-BE49-F238E27FC236}">
                    <a16:creationId xmlns:a16="http://schemas.microsoft.com/office/drawing/2014/main" id="{EC303DD8-52D6-F7CF-8790-108C08406B3F}"/>
                  </a:ext>
                </a:extLst>
              </p:cNvPr>
              <p:cNvCxnSpPr>
                <a:cxnSpLocks/>
              </p:cNvCxnSpPr>
              <p:nvPr/>
            </p:nvCxnSpPr>
            <p:spPr>
              <a:xfrm>
                <a:off x="3007251" y="5575512"/>
                <a:ext cx="1283205" cy="13252"/>
              </a:xfrm>
              <a:prstGeom prst="straightConnector1">
                <a:avLst/>
              </a:prstGeom>
              <a:ln w="127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88" name="Straight Arrow Connector 487">
                <a:extLst>
                  <a:ext uri="{FF2B5EF4-FFF2-40B4-BE49-F238E27FC236}">
                    <a16:creationId xmlns:a16="http://schemas.microsoft.com/office/drawing/2014/main" id="{AB396E02-73B1-70CC-3229-320E6AF42854}"/>
                  </a:ext>
                </a:extLst>
              </p:cNvPr>
              <p:cNvCxnSpPr>
                <a:cxnSpLocks/>
              </p:cNvCxnSpPr>
              <p:nvPr/>
            </p:nvCxnSpPr>
            <p:spPr>
              <a:xfrm>
                <a:off x="3006247" y="6229966"/>
                <a:ext cx="1283205" cy="13252"/>
              </a:xfrm>
              <a:prstGeom prst="straightConnector1">
                <a:avLst/>
              </a:prstGeom>
              <a:ln w="127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89" name="Straight Arrow Connector 488">
                <a:extLst>
                  <a:ext uri="{FF2B5EF4-FFF2-40B4-BE49-F238E27FC236}">
                    <a16:creationId xmlns:a16="http://schemas.microsoft.com/office/drawing/2014/main" id="{B93A0AFD-305E-6EDB-8D5F-E5232C0C38DE}"/>
                  </a:ext>
                </a:extLst>
              </p:cNvPr>
              <p:cNvCxnSpPr>
                <a:cxnSpLocks/>
              </p:cNvCxnSpPr>
              <p:nvPr/>
            </p:nvCxnSpPr>
            <p:spPr>
              <a:xfrm>
                <a:off x="3008295" y="6569306"/>
                <a:ext cx="1283205" cy="13252"/>
              </a:xfrm>
              <a:prstGeom prst="straightConnector1">
                <a:avLst/>
              </a:prstGeom>
              <a:ln w="127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2C5E4869-4B20-7D5D-76CA-37334CA81DFE}"/>
                </a:ext>
              </a:extLst>
            </p:cNvPr>
            <p:cNvGrpSpPr/>
            <p:nvPr/>
          </p:nvGrpSpPr>
          <p:grpSpPr>
            <a:xfrm>
              <a:off x="545083" y="4271005"/>
              <a:ext cx="5388552" cy="2565106"/>
              <a:chOff x="545083" y="4271005"/>
              <a:chExt cx="5388552" cy="2565106"/>
            </a:xfrm>
          </p:grpSpPr>
          <p:grpSp>
            <p:nvGrpSpPr>
              <p:cNvPr id="15" name="Group 14">
                <a:extLst>
                  <a:ext uri="{FF2B5EF4-FFF2-40B4-BE49-F238E27FC236}">
                    <a16:creationId xmlns:a16="http://schemas.microsoft.com/office/drawing/2014/main" id="{AA7D6942-5D80-5E92-8CD3-98A3CDC6C3A7}"/>
                  </a:ext>
                </a:extLst>
              </p:cNvPr>
              <p:cNvGrpSpPr/>
              <p:nvPr/>
            </p:nvGrpSpPr>
            <p:grpSpPr>
              <a:xfrm>
                <a:off x="545083" y="4271005"/>
                <a:ext cx="5388552" cy="2565106"/>
                <a:chOff x="545083" y="4294098"/>
                <a:chExt cx="5388552" cy="2588900"/>
              </a:xfrm>
            </p:grpSpPr>
            <p:grpSp>
              <p:nvGrpSpPr>
                <p:cNvPr id="20" name="Group 19">
                  <a:extLst>
                    <a:ext uri="{FF2B5EF4-FFF2-40B4-BE49-F238E27FC236}">
                      <a16:creationId xmlns:a16="http://schemas.microsoft.com/office/drawing/2014/main" id="{CD4B8646-A46C-A446-99F1-48AC8AD2DA66}"/>
                    </a:ext>
                  </a:extLst>
                </p:cNvPr>
                <p:cNvGrpSpPr/>
                <p:nvPr/>
              </p:nvGrpSpPr>
              <p:grpSpPr>
                <a:xfrm>
                  <a:off x="545083" y="4294098"/>
                  <a:ext cx="5388552" cy="2429174"/>
                  <a:chOff x="545083" y="4294098"/>
                  <a:chExt cx="5388552" cy="2429174"/>
                </a:xfrm>
              </p:grpSpPr>
              <p:sp>
                <p:nvSpPr>
                  <p:cNvPr id="23" name="Rectangle 22">
                    <a:extLst>
                      <a:ext uri="{FF2B5EF4-FFF2-40B4-BE49-F238E27FC236}">
                        <a16:creationId xmlns:a16="http://schemas.microsoft.com/office/drawing/2014/main" id="{B75E51BC-E5BE-F7D9-1F67-FEEA48289DE1}"/>
                      </a:ext>
                    </a:extLst>
                  </p:cNvPr>
                  <p:cNvSpPr/>
                  <p:nvPr/>
                </p:nvSpPr>
                <p:spPr>
                  <a:xfrm>
                    <a:off x="545083" y="4614853"/>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800" i="1" dirty="0">
                        <a:solidFill>
                          <a:sysClr val="windowText" lastClr="000000"/>
                        </a:solidFill>
                      </a:rPr>
                      <a:t>Strategic aims categorisation 1</a:t>
                    </a:r>
                  </a:p>
                </p:txBody>
              </p:sp>
              <p:sp>
                <p:nvSpPr>
                  <p:cNvPr id="24" name="Rectangle 23">
                    <a:extLst>
                      <a:ext uri="{FF2B5EF4-FFF2-40B4-BE49-F238E27FC236}">
                        <a16:creationId xmlns:a16="http://schemas.microsoft.com/office/drawing/2014/main" id="{41E7417C-6A14-629C-BC6A-95ADD841B5E6}"/>
                      </a:ext>
                    </a:extLst>
                  </p:cNvPr>
                  <p:cNvSpPr/>
                  <p:nvPr/>
                </p:nvSpPr>
                <p:spPr>
                  <a:xfrm>
                    <a:off x="559570" y="4879847"/>
                    <a:ext cx="1135315" cy="233992"/>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800" i="1" dirty="0">
                        <a:solidFill>
                          <a:sysClr val="windowText" lastClr="000000"/>
                        </a:solidFill>
                      </a:rPr>
                      <a:t>Strategic aims categorisation 2</a:t>
                    </a:r>
                  </a:p>
                </p:txBody>
              </p:sp>
              <p:grpSp>
                <p:nvGrpSpPr>
                  <p:cNvPr id="25" name="Group 24">
                    <a:extLst>
                      <a:ext uri="{FF2B5EF4-FFF2-40B4-BE49-F238E27FC236}">
                        <a16:creationId xmlns:a16="http://schemas.microsoft.com/office/drawing/2014/main" id="{0AE8C2E6-1C30-2E1C-24E0-9D5838249DCB}"/>
                      </a:ext>
                    </a:extLst>
                  </p:cNvPr>
                  <p:cNvGrpSpPr/>
                  <p:nvPr/>
                </p:nvGrpSpPr>
                <p:grpSpPr>
                  <a:xfrm>
                    <a:off x="1608539" y="4297863"/>
                    <a:ext cx="959250" cy="1079518"/>
                    <a:chOff x="1210993" y="4742621"/>
                    <a:chExt cx="872228" cy="1480677"/>
                  </a:xfrm>
                </p:grpSpPr>
                <p:sp>
                  <p:nvSpPr>
                    <p:cNvPr id="153" name="Rectangle 152">
                      <a:extLst>
                        <a:ext uri="{FF2B5EF4-FFF2-40B4-BE49-F238E27FC236}">
                          <a16:creationId xmlns:a16="http://schemas.microsoft.com/office/drawing/2014/main" id="{102CDBBD-C541-E0B1-69F4-54B402C61A12}"/>
                        </a:ext>
                      </a:extLst>
                    </p:cNvPr>
                    <p:cNvSpPr/>
                    <p:nvPr/>
                  </p:nvSpPr>
                  <p:spPr>
                    <a:xfrm>
                      <a:off x="1210993" y="4742621"/>
                      <a:ext cx="872228" cy="303096"/>
                    </a:xfrm>
                    <a:prstGeom prst="rect">
                      <a:avLst/>
                    </a:prstGeom>
                    <a:solidFill>
                      <a:srgbClr val="989D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bg1"/>
                          </a:solidFill>
                        </a:rPr>
                        <a:t>Organisational Strategic aims</a:t>
                      </a:r>
                    </a:p>
                  </p:txBody>
                </p:sp>
                <p:grpSp>
                  <p:nvGrpSpPr>
                    <p:cNvPr id="154" name="Group 153">
                      <a:extLst>
                        <a:ext uri="{FF2B5EF4-FFF2-40B4-BE49-F238E27FC236}">
                          <a16:creationId xmlns:a16="http://schemas.microsoft.com/office/drawing/2014/main" id="{5CB35E38-CB38-2DA9-2098-FA54EEAF92E2}"/>
                        </a:ext>
                      </a:extLst>
                    </p:cNvPr>
                    <p:cNvGrpSpPr/>
                    <p:nvPr/>
                  </p:nvGrpSpPr>
                  <p:grpSpPr>
                    <a:xfrm>
                      <a:off x="1259998" y="5147736"/>
                      <a:ext cx="767115" cy="1075562"/>
                      <a:chOff x="1259998" y="5147736"/>
                      <a:chExt cx="767115" cy="1075562"/>
                    </a:xfrm>
                  </p:grpSpPr>
                  <p:cxnSp>
                    <p:nvCxnSpPr>
                      <p:cNvPr id="155" name="Straight Connector 154">
                        <a:extLst>
                          <a:ext uri="{FF2B5EF4-FFF2-40B4-BE49-F238E27FC236}">
                            <a16:creationId xmlns:a16="http://schemas.microsoft.com/office/drawing/2014/main" id="{CC05BE30-42F5-B726-E285-81F6E5D92CA9}"/>
                          </a:ext>
                        </a:extLst>
                      </p:cNvPr>
                      <p:cNvCxnSpPr>
                        <a:cxnSpLocks/>
                      </p:cNvCxnSpPr>
                      <p:nvPr/>
                    </p:nvCxnSpPr>
                    <p:spPr>
                      <a:xfrm>
                        <a:off x="1259998" y="5147736"/>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76A83369-E230-B82C-D823-4AD078E31B63}"/>
                          </a:ext>
                        </a:extLst>
                      </p:cNvPr>
                      <p:cNvCxnSpPr>
                        <a:cxnSpLocks/>
                      </p:cNvCxnSpPr>
                      <p:nvPr/>
                    </p:nvCxnSpPr>
                    <p:spPr>
                      <a:xfrm>
                        <a:off x="1259998" y="5300136"/>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42849405-93FE-7FA6-BDC3-53E8AFD5BBC9}"/>
                          </a:ext>
                        </a:extLst>
                      </p:cNvPr>
                      <p:cNvCxnSpPr>
                        <a:cxnSpLocks/>
                      </p:cNvCxnSpPr>
                      <p:nvPr/>
                    </p:nvCxnSpPr>
                    <p:spPr>
                      <a:xfrm>
                        <a:off x="1259998" y="5457085"/>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FC09C6C-CE65-28CC-56BA-A84908EB676A}"/>
                          </a:ext>
                        </a:extLst>
                      </p:cNvPr>
                      <p:cNvCxnSpPr>
                        <a:cxnSpLocks/>
                      </p:cNvCxnSpPr>
                      <p:nvPr/>
                    </p:nvCxnSpPr>
                    <p:spPr>
                      <a:xfrm>
                        <a:off x="1259998" y="5600387"/>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0" name="Straight Connector 479">
                        <a:extLst>
                          <a:ext uri="{FF2B5EF4-FFF2-40B4-BE49-F238E27FC236}">
                            <a16:creationId xmlns:a16="http://schemas.microsoft.com/office/drawing/2014/main" id="{296BE388-9E3E-681F-9594-6781C22D6EAC}"/>
                          </a:ext>
                        </a:extLst>
                      </p:cNvPr>
                      <p:cNvCxnSpPr>
                        <a:cxnSpLocks/>
                      </p:cNvCxnSpPr>
                      <p:nvPr/>
                    </p:nvCxnSpPr>
                    <p:spPr>
                      <a:xfrm>
                        <a:off x="1259998" y="5752787"/>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11BDBBE6-FB89-1B0C-E017-11991BF44741}"/>
                          </a:ext>
                        </a:extLst>
                      </p:cNvPr>
                      <p:cNvCxnSpPr>
                        <a:cxnSpLocks/>
                      </p:cNvCxnSpPr>
                      <p:nvPr/>
                    </p:nvCxnSpPr>
                    <p:spPr>
                      <a:xfrm>
                        <a:off x="1259998" y="5909736"/>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7919BDE6-8040-E8C1-C2F4-3FE37E3B1AD9}"/>
                          </a:ext>
                        </a:extLst>
                      </p:cNvPr>
                      <p:cNvCxnSpPr>
                        <a:cxnSpLocks/>
                      </p:cNvCxnSpPr>
                      <p:nvPr/>
                    </p:nvCxnSpPr>
                    <p:spPr>
                      <a:xfrm>
                        <a:off x="1259998" y="6066349"/>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0E73D471-97E9-53C5-1EAF-CA6E4E551B36}"/>
                          </a:ext>
                        </a:extLst>
                      </p:cNvPr>
                      <p:cNvCxnSpPr>
                        <a:cxnSpLocks/>
                      </p:cNvCxnSpPr>
                      <p:nvPr/>
                    </p:nvCxnSpPr>
                    <p:spPr>
                      <a:xfrm>
                        <a:off x="1259998" y="6223298"/>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7" name="Group 26">
                    <a:extLst>
                      <a:ext uri="{FF2B5EF4-FFF2-40B4-BE49-F238E27FC236}">
                        <a16:creationId xmlns:a16="http://schemas.microsoft.com/office/drawing/2014/main" id="{A5AF392D-DB97-524B-0EC7-CAE02B831BCA}"/>
                      </a:ext>
                    </a:extLst>
                  </p:cNvPr>
                  <p:cNvGrpSpPr/>
                  <p:nvPr/>
                </p:nvGrpSpPr>
                <p:grpSpPr>
                  <a:xfrm>
                    <a:off x="3047136" y="4297865"/>
                    <a:ext cx="793368" cy="1079516"/>
                    <a:chOff x="2528626" y="4751477"/>
                    <a:chExt cx="878759" cy="1462273"/>
                  </a:xfrm>
                </p:grpSpPr>
                <p:sp>
                  <p:nvSpPr>
                    <p:cNvPr id="147" name="Rectangle 146">
                      <a:extLst>
                        <a:ext uri="{FF2B5EF4-FFF2-40B4-BE49-F238E27FC236}">
                          <a16:creationId xmlns:a16="http://schemas.microsoft.com/office/drawing/2014/main" id="{7944500D-D2D4-443F-CF79-800168D064D8}"/>
                        </a:ext>
                      </a:extLst>
                    </p:cNvPr>
                    <p:cNvSpPr/>
                    <p:nvPr/>
                  </p:nvSpPr>
                  <p:spPr>
                    <a:xfrm>
                      <a:off x="2534797" y="4751477"/>
                      <a:ext cx="872228" cy="303096"/>
                    </a:xfrm>
                    <a:prstGeom prst="rect">
                      <a:avLst/>
                    </a:prstGeom>
                    <a:solidFill>
                      <a:srgbClr val="989D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bg1"/>
                          </a:solidFill>
                        </a:rPr>
                        <a:t>Business capabilities</a:t>
                      </a:r>
                    </a:p>
                  </p:txBody>
                </p:sp>
                <p:grpSp>
                  <p:nvGrpSpPr>
                    <p:cNvPr id="148" name="Group 147">
                      <a:extLst>
                        <a:ext uri="{FF2B5EF4-FFF2-40B4-BE49-F238E27FC236}">
                          <a16:creationId xmlns:a16="http://schemas.microsoft.com/office/drawing/2014/main" id="{E4F1E111-0563-BB74-C7AB-3EF2AADDD826}"/>
                        </a:ext>
                      </a:extLst>
                    </p:cNvPr>
                    <p:cNvGrpSpPr/>
                    <p:nvPr/>
                  </p:nvGrpSpPr>
                  <p:grpSpPr>
                    <a:xfrm>
                      <a:off x="2528626" y="5191888"/>
                      <a:ext cx="878759" cy="1021862"/>
                      <a:chOff x="2166595" y="5137272"/>
                      <a:chExt cx="878759" cy="1266343"/>
                    </a:xfrm>
                  </p:grpSpPr>
                  <p:sp>
                    <p:nvSpPr>
                      <p:cNvPr id="149" name="Rectangle 148">
                        <a:extLst>
                          <a:ext uri="{FF2B5EF4-FFF2-40B4-BE49-F238E27FC236}">
                            <a16:creationId xmlns:a16="http://schemas.microsoft.com/office/drawing/2014/main" id="{48C02AFC-A0F2-AC7B-1659-D72BA3964455}"/>
                          </a:ext>
                        </a:extLst>
                      </p:cNvPr>
                      <p:cNvSpPr/>
                      <p:nvPr/>
                    </p:nvSpPr>
                    <p:spPr>
                      <a:xfrm>
                        <a:off x="2178231" y="5137272"/>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1</a:t>
                        </a:r>
                      </a:p>
                    </p:txBody>
                  </p:sp>
                  <p:sp>
                    <p:nvSpPr>
                      <p:cNvPr id="150" name="Rectangle 149">
                        <a:extLst>
                          <a:ext uri="{FF2B5EF4-FFF2-40B4-BE49-F238E27FC236}">
                            <a16:creationId xmlns:a16="http://schemas.microsoft.com/office/drawing/2014/main" id="{D5BC802C-4BDF-9666-3981-2A05459FCE77}"/>
                          </a:ext>
                        </a:extLst>
                      </p:cNvPr>
                      <p:cNvSpPr/>
                      <p:nvPr/>
                    </p:nvSpPr>
                    <p:spPr>
                      <a:xfrm>
                        <a:off x="2173343" y="5458250"/>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2</a:t>
                        </a:r>
                      </a:p>
                    </p:txBody>
                  </p:sp>
                  <p:sp>
                    <p:nvSpPr>
                      <p:cNvPr id="151" name="Rectangle 150">
                        <a:extLst>
                          <a:ext uri="{FF2B5EF4-FFF2-40B4-BE49-F238E27FC236}">
                            <a16:creationId xmlns:a16="http://schemas.microsoft.com/office/drawing/2014/main" id="{1571ADC1-04EF-6D24-0E52-86B43FA22546}"/>
                          </a:ext>
                        </a:extLst>
                      </p:cNvPr>
                      <p:cNvSpPr/>
                      <p:nvPr/>
                    </p:nvSpPr>
                    <p:spPr>
                      <a:xfrm>
                        <a:off x="2166595" y="5779228"/>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3</a:t>
                        </a:r>
                      </a:p>
                    </p:txBody>
                  </p:sp>
                  <p:sp>
                    <p:nvSpPr>
                      <p:cNvPr id="152" name="Rectangle 151">
                        <a:extLst>
                          <a:ext uri="{FF2B5EF4-FFF2-40B4-BE49-F238E27FC236}">
                            <a16:creationId xmlns:a16="http://schemas.microsoft.com/office/drawing/2014/main" id="{5CACE114-8975-FF91-347B-8FE9C8A4DE27}"/>
                          </a:ext>
                        </a:extLst>
                      </p:cNvPr>
                      <p:cNvSpPr/>
                      <p:nvPr/>
                    </p:nvSpPr>
                    <p:spPr>
                      <a:xfrm>
                        <a:off x="2166595" y="6100519"/>
                        <a:ext cx="867123" cy="303096"/>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600" b="1" dirty="0">
                            <a:solidFill>
                              <a:schemeClr val="bg1"/>
                            </a:solidFill>
                          </a:rPr>
                          <a:t>Business capability 4</a:t>
                        </a:r>
                      </a:p>
                    </p:txBody>
                  </p:sp>
                </p:grpSp>
              </p:grpSp>
              <p:grpSp>
                <p:nvGrpSpPr>
                  <p:cNvPr id="28" name="Group 27">
                    <a:extLst>
                      <a:ext uri="{FF2B5EF4-FFF2-40B4-BE49-F238E27FC236}">
                        <a16:creationId xmlns:a16="http://schemas.microsoft.com/office/drawing/2014/main" id="{3E5C59FB-A4B1-4100-F8C0-736017E9488A}"/>
                      </a:ext>
                    </a:extLst>
                  </p:cNvPr>
                  <p:cNvGrpSpPr/>
                  <p:nvPr/>
                </p:nvGrpSpPr>
                <p:grpSpPr>
                  <a:xfrm>
                    <a:off x="5043731" y="4294098"/>
                    <a:ext cx="889904" cy="1083283"/>
                    <a:chOff x="4236840" y="4751477"/>
                    <a:chExt cx="872228" cy="1471821"/>
                  </a:xfrm>
                </p:grpSpPr>
                <p:sp>
                  <p:nvSpPr>
                    <p:cNvPr id="137" name="Rectangle 136">
                      <a:extLst>
                        <a:ext uri="{FF2B5EF4-FFF2-40B4-BE49-F238E27FC236}">
                          <a16:creationId xmlns:a16="http://schemas.microsoft.com/office/drawing/2014/main" id="{D7EE6C3D-EAA4-08ED-64A4-9F1EE2093FBF}"/>
                        </a:ext>
                      </a:extLst>
                    </p:cNvPr>
                    <p:cNvSpPr/>
                    <p:nvPr/>
                  </p:nvSpPr>
                  <p:spPr>
                    <a:xfrm>
                      <a:off x="4236840" y="4751477"/>
                      <a:ext cx="872228" cy="303096"/>
                    </a:xfrm>
                    <a:prstGeom prst="rect">
                      <a:avLst/>
                    </a:prstGeom>
                    <a:solidFill>
                      <a:srgbClr val="989D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bg1"/>
                          </a:solidFill>
                        </a:rPr>
                        <a:t>Initiatives</a:t>
                      </a:r>
                    </a:p>
                  </p:txBody>
                </p:sp>
                <p:grpSp>
                  <p:nvGrpSpPr>
                    <p:cNvPr id="138" name="Group 137">
                      <a:extLst>
                        <a:ext uri="{FF2B5EF4-FFF2-40B4-BE49-F238E27FC236}">
                          <a16:creationId xmlns:a16="http://schemas.microsoft.com/office/drawing/2014/main" id="{0D98DF1D-7643-4B34-719B-46625D3BA23B}"/>
                        </a:ext>
                      </a:extLst>
                    </p:cNvPr>
                    <p:cNvGrpSpPr/>
                    <p:nvPr/>
                  </p:nvGrpSpPr>
                  <p:grpSpPr>
                    <a:xfrm>
                      <a:off x="4282664" y="5147736"/>
                      <a:ext cx="767115" cy="1075562"/>
                      <a:chOff x="4289396" y="5147736"/>
                      <a:chExt cx="767115" cy="1075562"/>
                    </a:xfrm>
                  </p:grpSpPr>
                  <p:cxnSp>
                    <p:nvCxnSpPr>
                      <p:cNvPr id="139" name="Straight Connector 138">
                        <a:extLst>
                          <a:ext uri="{FF2B5EF4-FFF2-40B4-BE49-F238E27FC236}">
                            <a16:creationId xmlns:a16="http://schemas.microsoft.com/office/drawing/2014/main" id="{03AB97BD-A949-6388-B832-1F6BDC9C1EE9}"/>
                          </a:ext>
                        </a:extLst>
                      </p:cNvPr>
                      <p:cNvCxnSpPr>
                        <a:cxnSpLocks/>
                      </p:cNvCxnSpPr>
                      <p:nvPr/>
                    </p:nvCxnSpPr>
                    <p:spPr>
                      <a:xfrm>
                        <a:off x="4289396" y="5147736"/>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8F9969B-47D5-FE13-9ACF-0EDC8A08454D}"/>
                          </a:ext>
                        </a:extLst>
                      </p:cNvPr>
                      <p:cNvCxnSpPr>
                        <a:cxnSpLocks/>
                      </p:cNvCxnSpPr>
                      <p:nvPr/>
                    </p:nvCxnSpPr>
                    <p:spPr>
                      <a:xfrm>
                        <a:off x="4289396" y="5300136"/>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AF2200AD-F441-53FA-7FD8-4D2DD45DFE4E}"/>
                          </a:ext>
                        </a:extLst>
                      </p:cNvPr>
                      <p:cNvCxnSpPr>
                        <a:cxnSpLocks/>
                      </p:cNvCxnSpPr>
                      <p:nvPr/>
                    </p:nvCxnSpPr>
                    <p:spPr>
                      <a:xfrm>
                        <a:off x="4289396" y="5442508"/>
                        <a:ext cx="767115" cy="0"/>
                      </a:xfrm>
                      <a:prstGeom prst="line">
                        <a:avLst/>
                      </a:prstGeom>
                      <a:ln w="28575" cap="rnd">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7ADC8514-BAEA-3978-0FCB-24211BD69247}"/>
                          </a:ext>
                        </a:extLst>
                      </p:cNvPr>
                      <p:cNvCxnSpPr>
                        <a:cxnSpLocks/>
                      </p:cNvCxnSpPr>
                      <p:nvPr/>
                    </p:nvCxnSpPr>
                    <p:spPr>
                      <a:xfrm>
                        <a:off x="4289396" y="5600388"/>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3289AE29-0049-E457-D29C-09E08582E8C1}"/>
                          </a:ext>
                        </a:extLst>
                      </p:cNvPr>
                      <p:cNvCxnSpPr>
                        <a:cxnSpLocks/>
                      </p:cNvCxnSpPr>
                      <p:nvPr/>
                    </p:nvCxnSpPr>
                    <p:spPr>
                      <a:xfrm>
                        <a:off x="4289396" y="5752787"/>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BC1850BF-9BAD-88F1-F381-E7E22C7683D3}"/>
                          </a:ext>
                        </a:extLst>
                      </p:cNvPr>
                      <p:cNvCxnSpPr>
                        <a:cxnSpLocks/>
                      </p:cNvCxnSpPr>
                      <p:nvPr/>
                    </p:nvCxnSpPr>
                    <p:spPr>
                      <a:xfrm>
                        <a:off x="4289396" y="5909736"/>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5E32EFB2-602C-C3EA-BC8D-07E689CBB491}"/>
                          </a:ext>
                        </a:extLst>
                      </p:cNvPr>
                      <p:cNvCxnSpPr>
                        <a:cxnSpLocks/>
                      </p:cNvCxnSpPr>
                      <p:nvPr/>
                    </p:nvCxnSpPr>
                    <p:spPr>
                      <a:xfrm>
                        <a:off x="4289396" y="6066349"/>
                        <a:ext cx="76711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014C452-6AB4-AA8F-E79C-04F320FFE7EC}"/>
                          </a:ext>
                        </a:extLst>
                      </p:cNvPr>
                      <p:cNvCxnSpPr>
                        <a:cxnSpLocks/>
                      </p:cNvCxnSpPr>
                      <p:nvPr/>
                    </p:nvCxnSpPr>
                    <p:spPr>
                      <a:xfrm>
                        <a:off x="4289396" y="6223298"/>
                        <a:ext cx="767115" cy="0"/>
                      </a:xfrm>
                      <a:prstGeom prst="line">
                        <a:avLst/>
                      </a:prstGeom>
                      <a:ln w="28575"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cxnSp>
                <p:nvCxnSpPr>
                  <p:cNvPr id="29" name="Straight Arrow Connector 28">
                    <a:extLst>
                      <a:ext uri="{FF2B5EF4-FFF2-40B4-BE49-F238E27FC236}">
                        <a16:creationId xmlns:a16="http://schemas.microsoft.com/office/drawing/2014/main" id="{4A856AA2-6604-90B9-0B82-AC6BAD778719}"/>
                      </a:ext>
                    </a:extLst>
                  </p:cNvPr>
                  <p:cNvCxnSpPr>
                    <a:cxnSpLocks/>
                  </p:cNvCxnSpPr>
                  <p:nvPr/>
                </p:nvCxnSpPr>
                <p:spPr>
                  <a:xfrm>
                    <a:off x="2506083" y="4827865"/>
                    <a:ext cx="720584" cy="106502"/>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C01BD82C-9F55-DB14-7AAE-0C627AF1CC10}"/>
                      </a:ext>
                    </a:extLst>
                  </p:cNvPr>
                  <p:cNvGrpSpPr/>
                  <p:nvPr/>
                </p:nvGrpSpPr>
                <p:grpSpPr>
                  <a:xfrm>
                    <a:off x="4290456" y="5253971"/>
                    <a:ext cx="682592" cy="1469301"/>
                    <a:chOff x="3456287" y="6504439"/>
                    <a:chExt cx="685809" cy="1569742"/>
                  </a:xfrm>
                </p:grpSpPr>
                <p:sp>
                  <p:nvSpPr>
                    <p:cNvPr id="477" name="Rectangle 476">
                      <a:extLst>
                        <a:ext uri="{FF2B5EF4-FFF2-40B4-BE49-F238E27FC236}">
                          <a16:creationId xmlns:a16="http://schemas.microsoft.com/office/drawing/2014/main" id="{9591274E-FA17-7F47-009F-7D464C309728}"/>
                        </a:ext>
                      </a:extLst>
                    </p:cNvPr>
                    <p:cNvSpPr/>
                    <p:nvPr/>
                  </p:nvSpPr>
                  <p:spPr>
                    <a:xfrm>
                      <a:off x="3468897" y="6876276"/>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People (HR)</a:t>
                      </a:r>
                    </a:p>
                  </p:txBody>
                </p:sp>
                <p:sp>
                  <p:nvSpPr>
                    <p:cNvPr id="478" name="Rectangle 477">
                      <a:extLst>
                        <a:ext uri="{FF2B5EF4-FFF2-40B4-BE49-F238E27FC236}">
                          <a16:creationId xmlns:a16="http://schemas.microsoft.com/office/drawing/2014/main" id="{561BA776-ACBA-06C2-0C4D-0D5593F2C12E}"/>
                        </a:ext>
                      </a:extLst>
                    </p:cNvPr>
                    <p:cNvSpPr/>
                    <p:nvPr/>
                  </p:nvSpPr>
                  <p:spPr>
                    <a:xfrm>
                      <a:off x="3462592" y="7240647"/>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Process</a:t>
                      </a:r>
                    </a:p>
                  </p:txBody>
                </p:sp>
                <p:sp>
                  <p:nvSpPr>
                    <p:cNvPr id="32" name="Rectangle 31">
                      <a:extLst>
                        <a:ext uri="{FF2B5EF4-FFF2-40B4-BE49-F238E27FC236}">
                          <a16:creationId xmlns:a16="http://schemas.microsoft.com/office/drawing/2014/main" id="{52AED51B-6F87-FD5E-4497-7F0D1A7EA640}"/>
                        </a:ext>
                      </a:extLst>
                    </p:cNvPr>
                    <p:cNvSpPr/>
                    <p:nvPr/>
                  </p:nvSpPr>
                  <p:spPr>
                    <a:xfrm>
                      <a:off x="3456287" y="7589655"/>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Information</a:t>
                      </a:r>
                    </a:p>
                  </p:txBody>
                </p:sp>
                <p:sp>
                  <p:nvSpPr>
                    <p:cNvPr id="33" name="Rectangle 32">
                      <a:extLst>
                        <a:ext uri="{FF2B5EF4-FFF2-40B4-BE49-F238E27FC236}">
                          <a16:creationId xmlns:a16="http://schemas.microsoft.com/office/drawing/2014/main" id="{795F2493-E43B-15B9-93B3-C85ECE9EC93F}"/>
                        </a:ext>
                      </a:extLst>
                    </p:cNvPr>
                    <p:cNvSpPr/>
                    <p:nvPr/>
                  </p:nvSpPr>
                  <p:spPr>
                    <a:xfrm>
                      <a:off x="3462591" y="7951803"/>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700" b="1" dirty="0">
                          <a:solidFill>
                            <a:schemeClr val="tx1"/>
                          </a:solidFill>
                        </a:rPr>
                        <a:t>Technology</a:t>
                      </a:r>
                    </a:p>
                  </p:txBody>
                </p:sp>
                <p:grpSp>
                  <p:nvGrpSpPr>
                    <p:cNvPr id="34" name="Group 33">
                      <a:extLst>
                        <a:ext uri="{FF2B5EF4-FFF2-40B4-BE49-F238E27FC236}">
                          <a16:creationId xmlns:a16="http://schemas.microsoft.com/office/drawing/2014/main" id="{5D5D1D24-E6EF-D378-918B-242DC44F22AE}"/>
                        </a:ext>
                      </a:extLst>
                    </p:cNvPr>
                    <p:cNvGrpSpPr/>
                    <p:nvPr/>
                  </p:nvGrpSpPr>
                  <p:grpSpPr>
                    <a:xfrm>
                      <a:off x="3466398" y="6504439"/>
                      <a:ext cx="673199" cy="293478"/>
                      <a:chOff x="3466398" y="6504439"/>
                      <a:chExt cx="673199" cy="293478"/>
                    </a:xfrm>
                  </p:grpSpPr>
                  <p:sp>
                    <p:nvSpPr>
                      <p:cNvPr id="133" name="Rectangle 132">
                        <a:extLst>
                          <a:ext uri="{FF2B5EF4-FFF2-40B4-BE49-F238E27FC236}">
                            <a16:creationId xmlns:a16="http://schemas.microsoft.com/office/drawing/2014/main" id="{C690B621-1F3E-C066-6D48-12985AC1918F}"/>
                          </a:ext>
                        </a:extLst>
                      </p:cNvPr>
                      <p:cNvSpPr/>
                      <p:nvPr/>
                    </p:nvSpPr>
                    <p:spPr>
                      <a:xfrm>
                        <a:off x="3466398" y="6504439"/>
                        <a:ext cx="673199" cy="122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AU" sz="700" b="1" dirty="0">
                            <a:solidFill>
                              <a:schemeClr val="tx1"/>
                            </a:solidFill>
                          </a:rPr>
                          <a:t>Policy / Strategy</a:t>
                        </a:r>
                      </a:p>
                    </p:txBody>
                  </p:sp>
                  <p:grpSp>
                    <p:nvGrpSpPr>
                      <p:cNvPr id="134" name="Group 133">
                        <a:extLst>
                          <a:ext uri="{FF2B5EF4-FFF2-40B4-BE49-F238E27FC236}">
                            <a16:creationId xmlns:a16="http://schemas.microsoft.com/office/drawing/2014/main" id="{4A9FD505-8C4D-75C3-72AB-B9FB76529EEF}"/>
                          </a:ext>
                        </a:extLst>
                      </p:cNvPr>
                      <p:cNvGrpSpPr/>
                      <p:nvPr/>
                    </p:nvGrpSpPr>
                    <p:grpSpPr>
                      <a:xfrm>
                        <a:off x="3478678" y="6706932"/>
                        <a:ext cx="650808" cy="90985"/>
                        <a:chOff x="3478678" y="6706932"/>
                        <a:chExt cx="650808" cy="90985"/>
                      </a:xfrm>
                    </p:grpSpPr>
                    <p:cxnSp>
                      <p:nvCxnSpPr>
                        <p:cNvPr id="135" name="Straight Connector 134">
                          <a:extLst>
                            <a:ext uri="{FF2B5EF4-FFF2-40B4-BE49-F238E27FC236}">
                              <a16:creationId xmlns:a16="http://schemas.microsoft.com/office/drawing/2014/main" id="{8FE6F9F2-0945-36F5-E32E-6173024A9C0B}"/>
                            </a:ext>
                          </a:extLst>
                        </p:cNvPr>
                        <p:cNvCxnSpPr>
                          <a:cxnSpLocks/>
                        </p:cNvCxnSpPr>
                        <p:nvPr/>
                      </p:nvCxnSpPr>
                      <p:spPr>
                        <a:xfrm>
                          <a:off x="3478678" y="6706932"/>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1A705EA-2926-8CC4-B9B8-BB4F9963BFE4}"/>
                            </a:ext>
                          </a:extLst>
                        </p:cNvPr>
                        <p:cNvCxnSpPr>
                          <a:cxnSpLocks/>
                        </p:cNvCxnSpPr>
                        <p:nvPr/>
                      </p:nvCxnSpPr>
                      <p:spPr>
                        <a:xfrm>
                          <a:off x="3478678" y="6797917"/>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5" name="Group 34">
                      <a:extLst>
                        <a:ext uri="{FF2B5EF4-FFF2-40B4-BE49-F238E27FC236}">
                          <a16:creationId xmlns:a16="http://schemas.microsoft.com/office/drawing/2014/main" id="{D55AC9D9-38B5-59AB-FA2F-3AF75C3801F9}"/>
                        </a:ext>
                      </a:extLst>
                    </p:cNvPr>
                    <p:cNvGrpSpPr/>
                    <p:nvPr/>
                  </p:nvGrpSpPr>
                  <p:grpSpPr>
                    <a:xfrm>
                      <a:off x="3478678" y="7074344"/>
                      <a:ext cx="650808" cy="90985"/>
                      <a:chOff x="3478678" y="7074344"/>
                      <a:chExt cx="650808" cy="90985"/>
                    </a:xfrm>
                  </p:grpSpPr>
                  <p:cxnSp>
                    <p:nvCxnSpPr>
                      <p:cNvPr id="131" name="Straight Connector 130">
                        <a:extLst>
                          <a:ext uri="{FF2B5EF4-FFF2-40B4-BE49-F238E27FC236}">
                            <a16:creationId xmlns:a16="http://schemas.microsoft.com/office/drawing/2014/main" id="{9DC3E245-F533-7A2D-9C23-4C858A11EDBE}"/>
                          </a:ext>
                        </a:extLst>
                      </p:cNvPr>
                      <p:cNvCxnSpPr>
                        <a:cxnSpLocks/>
                      </p:cNvCxnSpPr>
                      <p:nvPr/>
                    </p:nvCxnSpPr>
                    <p:spPr>
                      <a:xfrm>
                        <a:off x="3478678" y="7074344"/>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DA606497-C9FB-307A-09BB-CF8C67E23553}"/>
                          </a:ext>
                        </a:extLst>
                      </p:cNvPr>
                      <p:cNvCxnSpPr>
                        <a:cxnSpLocks/>
                      </p:cNvCxnSpPr>
                      <p:nvPr/>
                    </p:nvCxnSpPr>
                    <p:spPr>
                      <a:xfrm>
                        <a:off x="3478678" y="7165329"/>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8EF346A6-24B2-1517-8F11-F85345862D9D}"/>
                        </a:ext>
                      </a:extLst>
                    </p:cNvPr>
                    <p:cNvGrpSpPr/>
                    <p:nvPr/>
                  </p:nvGrpSpPr>
                  <p:grpSpPr>
                    <a:xfrm>
                      <a:off x="3463111" y="7429186"/>
                      <a:ext cx="650808" cy="90985"/>
                      <a:chOff x="3463111" y="7422362"/>
                      <a:chExt cx="650808" cy="90985"/>
                    </a:xfrm>
                  </p:grpSpPr>
                  <p:cxnSp>
                    <p:nvCxnSpPr>
                      <p:cNvPr id="129" name="Straight Connector 128">
                        <a:extLst>
                          <a:ext uri="{FF2B5EF4-FFF2-40B4-BE49-F238E27FC236}">
                            <a16:creationId xmlns:a16="http://schemas.microsoft.com/office/drawing/2014/main" id="{9CAC6D59-244F-9B10-BFAA-3C21E40E0EF8}"/>
                          </a:ext>
                        </a:extLst>
                      </p:cNvPr>
                      <p:cNvCxnSpPr>
                        <a:cxnSpLocks/>
                      </p:cNvCxnSpPr>
                      <p:nvPr/>
                    </p:nvCxnSpPr>
                    <p:spPr>
                      <a:xfrm>
                        <a:off x="3463111" y="7422362"/>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7BC473A-530B-4885-C752-1971C3F25F08}"/>
                          </a:ext>
                        </a:extLst>
                      </p:cNvPr>
                      <p:cNvCxnSpPr>
                        <a:cxnSpLocks/>
                      </p:cNvCxnSpPr>
                      <p:nvPr/>
                    </p:nvCxnSpPr>
                    <p:spPr>
                      <a:xfrm>
                        <a:off x="3463111" y="7513347"/>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1E46866E-082C-8F66-8C2C-81764B8B51B2}"/>
                        </a:ext>
                      </a:extLst>
                    </p:cNvPr>
                    <p:cNvGrpSpPr/>
                    <p:nvPr/>
                  </p:nvGrpSpPr>
                  <p:grpSpPr>
                    <a:xfrm>
                      <a:off x="3462074" y="7781687"/>
                      <a:ext cx="650808" cy="90985"/>
                      <a:chOff x="3478678" y="7074344"/>
                      <a:chExt cx="650808" cy="90985"/>
                    </a:xfrm>
                  </p:grpSpPr>
                  <p:cxnSp>
                    <p:nvCxnSpPr>
                      <p:cNvPr id="55" name="Straight Connector 54">
                        <a:extLst>
                          <a:ext uri="{FF2B5EF4-FFF2-40B4-BE49-F238E27FC236}">
                            <a16:creationId xmlns:a16="http://schemas.microsoft.com/office/drawing/2014/main" id="{69E260E8-2C78-43FD-CBCE-04829B1E5AE2}"/>
                          </a:ext>
                        </a:extLst>
                      </p:cNvPr>
                      <p:cNvCxnSpPr>
                        <a:cxnSpLocks/>
                      </p:cNvCxnSpPr>
                      <p:nvPr/>
                    </p:nvCxnSpPr>
                    <p:spPr>
                      <a:xfrm>
                        <a:off x="3478678" y="7074344"/>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E7F1A8C-4A41-4DA4-7A71-66D5B5CD08B3}"/>
                          </a:ext>
                        </a:extLst>
                      </p:cNvPr>
                      <p:cNvCxnSpPr>
                        <a:cxnSpLocks/>
                      </p:cNvCxnSpPr>
                      <p:nvPr/>
                    </p:nvCxnSpPr>
                    <p:spPr>
                      <a:xfrm>
                        <a:off x="3478678" y="7165329"/>
                        <a:ext cx="650808"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1" name="Group 30">
                    <a:extLst>
                      <a:ext uri="{FF2B5EF4-FFF2-40B4-BE49-F238E27FC236}">
                        <a16:creationId xmlns:a16="http://schemas.microsoft.com/office/drawing/2014/main" id="{7D6CF41E-74D4-5480-1292-9CA49C9CD0CB}"/>
                      </a:ext>
                    </a:extLst>
                  </p:cNvPr>
                  <p:cNvGrpSpPr/>
                  <p:nvPr/>
                </p:nvGrpSpPr>
                <p:grpSpPr>
                  <a:xfrm>
                    <a:off x="3831067" y="4704784"/>
                    <a:ext cx="1239138" cy="1961214"/>
                    <a:chOff x="3227741" y="5149541"/>
                    <a:chExt cx="1115575" cy="1961214"/>
                  </a:xfrm>
                </p:grpSpPr>
                <p:grpSp>
                  <p:nvGrpSpPr>
                    <p:cNvPr id="448" name="Group 447">
                      <a:extLst>
                        <a:ext uri="{FF2B5EF4-FFF2-40B4-BE49-F238E27FC236}">
                          <a16:creationId xmlns:a16="http://schemas.microsoft.com/office/drawing/2014/main" id="{2C339559-31D4-9ACD-EFE4-19BC8FE9398E}"/>
                        </a:ext>
                      </a:extLst>
                    </p:cNvPr>
                    <p:cNvGrpSpPr/>
                    <p:nvPr/>
                  </p:nvGrpSpPr>
                  <p:grpSpPr>
                    <a:xfrm>
                      <a:off x="3227741" y="5149541"/>
                      <a:ext cx="1115575" cy="1961214"/>
                      <a:chOff x="3227741" y="5149541"/>
                      <a:chExt cx="1115575" cy="1961214"/>
                    </a:xfrm>
                  </p:grpSpPr>
                  <p:cxnSp>
                    <p:nvCxnSpPr>
                      <p:cNvPr id="451" name="Straight Arrow Connector 450">
                        <a:extLst>
                          <a:ext uri="{FF2B5EF4-FFF2-40B4-BE49-F238E27FC236}">
                            <a16:creationId xmlns:a16="http://schemas.microsoft.com/office/drawing/2014/main" id="{05EA74B2-D224-83DB-E5A7-166A42D167FC}"/>
                          </a:ext>
                        </a:extLst>
                      </p:cNvPr>
                      <p:cNvCxnSpPr>
                        <a:cxnSpLocks/>
                        <a:stCxn id="150" idx="3"/>
                        <a:endCxn id="477" idx="1"/>
                      </p:cNvCxnSpPr>
                      <p:nvPr/>
                    </p:nvCxnSpPr>
                    <p:spPr>
                      <a:xfrm>
                        <a:off x="3232264" y="5349246"/>
                        <a:ext cx="420357" cy="754801"/>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2" name="Straight Arrow Connector 451">
                        <a:extLst>
                          <a:ext uri="{FF2B5EF4-FFF2-40B4-BE49-F238E27FC236}">
                            <a16:creationId xmlns:a16="http://schemas.microsoft.com/office/drawing/2014/main" id="{1320EFA4-021F-B383-0467-F6B895ECB4FA}"/>
                          </a:ext>
                        </a:extLst>
                      </p:cNvPr>
                      <p:cNvCxnSpPr>
                        <a:cxnSpLocks/>
                        <a:stCxn id="150" idx="3"/>
                        <a:endCxn id="133" idx="1"/>
                      </p:cNvCxnSpPr>
                      <p:nvPr/>
                    </p:nvCxnSpPr>
                    <p:spPr>
                      <a:xfrm>
                        <a:off x="3232264" y="5349246"/>
                        <a:ext cx="418118" cy="406756"/>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3" name="Straight Arrow Connector 452">
                        <a:extLst>
                          <a:ext uri="{FF2B5EF4-FFF2-40B4-BE49-F238E27FC236}">
                            <a16:creationId xmlns:a16="http://schemas.microsoft.com/office/drawing/2014/main" id="{44C7ABF0-7C74-3F1F-7B4A-34D0A3A7735E}"/>
                          </a:ext>
                        </a:extLst>
                      </p:cNvPr>
                      <p:cNvCxnSpPr>
                        <a:cxnSpLocks/>
                        <a:stCxn id="150" idx="3"/>
                        <a:endCxn id="478" idx="1"/>
                      </p:cNvCxnSpPr>
                      <p:nvPr/>
                    </p:nvCxnSpPr>
                    <p:spPr>
                      <a:xfrm>
                        <a:off x="3232264" y="5349246"/>
                        <a:ext cx="414706" cy="1095857"/>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4" name="Straight Arrow Connector 453">
                        <a:extLst>
                          <a:ext uri="{FF2B5EF4-FFF2-40B4-BE49-F238E27FC236}">
                            <a16:creationId xmlns:a16="http://schemas.microsoft.com/office/drawing/2014/main" id="{AEC88DBB-5047-31F8-2DB7-3A2ADABAF29E}"/>
                          </a:ext>
                        </a:extLst>
                      </p:cNvPr>
                      <p:cNvCxnSpPr>
                        <a:cxnSpLocks/>
                        <a:stCxn id="150" idx="3"/>
                        <a:endCxn id="33" idx="1"/>
                      </p:cNvCxnSpPr>
                      <p:nvPr/>
                    </p:nvCxnSpPr>
                    <p:spPr>
                      <a:xfrm>
                        <a:off x="3232264" y="5349246"/>
                        <a:ext cx="414706" cy="1761509"/>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67" name="Straight Arrow Connector 466">
                        <a:extLst>
                          <a:ext uri="{FF2B5EF4-FFF2-40B4-BE49-F238E27FC236}">
                            <a16:creationId xmlns:a16="http://schemas.microsoft.com/office/drawing/2014/main" id="{9FD282B9-9F50-F00F-4BC1-78A1A228A75E}"/>
                          </a:ext>
                        </a:extLst>
                      </p:cNvPr>
                      <p:cNvCxnSpPr>
                        <a:cxnSpLocks/>
                      </p:cNvCxnSpPr>
                      <p:nvPr/>
                    </p:nvCxnSpPr>
                    <p:spPr>
                      <a:xfrm flipV="1">
                        <a:off x="3227741" y="5149541"/>
                        <a:ext cx="1115575" cy="194634"/>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cxnSp>
                  <p:nvCxnSpPr>
                    <p:cNvPr id="450" name="Straight Arrow Connector 449">
                      <a:extLst>
                        <a:ext uri="{FF2B5EF4-FFF2-40B4-BE49-F238E27FC236}">
                          <a16:creationId xmlns:a16="http://schemas.microsoft.com/office/drawing/2014/main" id="{115ECA71-395F-831C-EDCD-78FB8ED53694}"/>
                        </a:ext>
                      </a:extLst>
                    </p:cNvPr>
                    <p:cNvCxnSpPr>
                      <a:cxnSpLocks/>
                      <a:stCxn id="150" idx="3"/>
                      <a:endCxn id="32" idx="1"/>
                    </p:cNvCxnSpPr>
                    <p:nvPr/>
                  </p:nvCxnSpPr>
                  <p:spPr>
                    <a:xfrm>
                      <a:off x="3232264" y="5349246"/>
                      <a:ext cx="409057" cy="1422534"/>
                    </a:xfrm>
                    <a:prstGeom prst="straightConnector1">
                      <a:avLst/>
                    </a:prstGeom>
                    <a:ln w="12700">
                      <a:solidFill>
                        <a:schemeClr val="tx2">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cxnSp>
              <p:nvCxnSpPr>
                <p:cNvPr id="21" name="Straight Connector 20">
                  <a:extLst>
                    <a:ext uri="{FF2B5EF4-FFF2-40B4-BE49-F238E27FC236}">
                      <a16:creationId xmlns:a16="http://schemas.microsoft.com/office/drawing/2014/main" id="{AB3B5949-319E-B6D7-E22D-782AE553F757}"/>
                    </a:ext>
                  </a:extLst>
                </p:cNvPr>
                <p:cNvCxnSpPr>
                  <a:cxnSpLocks/>
                </p:cNvCxnSpPr>
                <p:nvPr/>
              </p:nvCxnSpPr>
              <p:spPr>
                <a:xfrm>
                  <a:off x="4307872" y="6797835"/>
                  <a:ext cx="64775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D155375-5179-4B66-FED9-A99EE1AA302D}"/>
                    </a:ext>
                  </a:extLst>
                </p:cNvPr>
                <p:cNvCxnSpPr>
                  <a:cxnSpLocks/>
                </p:cNvCxnSpPr>
                <p:nvPr/>
              </p:nvCxnSpPr>
              <p:spPr>
                <a:xfrm>
                  <a:off x="4307872" y="6882998"/>
                  <a:ext cx="647755" cy="0"/>
                </a:xfrm>
                <a:prstGeom prst="line">
                  <a:avLst/>
                </a:prstGeom>
                <a:ln w="28575"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16" name="Straight Arrow Connector 15">
                <a:extLst>
                  <a:ext uri="{FF2B5EF4-FFF2-40B4-BE49-F238E27FC236}">
                    <a16:creationId xmlns:a16="http://schemas.microsoft.com/office/drawing/2014/main" id="{01305083-4FCE-2113-925E-4A0507C00973}"/>
                  </a:ext>
                </a:extLst>
              </p:cNvPr>
              <p:cNvCxnSpPr>
                <a:cxnSpLocks/>
              </p:cNvCxnSpPr>
              <p:nvPr/>
            </p:nvCxnSpPr>
            <p:spPr>
              <a:xfrm flipV="1">
                <a:off x="2506083" y="4846732"/>
                <a:ext cx="720584" cy="158070"/>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A7205F9-5FDA-0A73-B494-0AF516331016}"/>
                  </a:ext>
                </a:extLst>
              </p:cNvPr>
              <p:cNvCxnSpPr>
                <a:cxnSpLocks/>
              </p:cNvCxnSpPr>
              <p:nvPr/>
            </p:nvCxnSpPr>
            <p:spPr>
              <a:xfrm flipV="1">
                <a:off x="2506083" y="4810304"/>
                <a:ext cx="720584" cy="307551"/>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A85ED8D-213E-36BC-752D-774D0970242A}"/>
                  </a:ext>
                </a:extLst>
              </p:cNvPr>
              <p:cNvCxnSpPr>
                <a:cxnSpLocks/>
              </p:cNvCxnSpPr>
              <p:nvPr/>
            </p:nvCxnSpPr>
            <p:spPr>
              <a:xfrm>
                <a:off x="3846139" y="4875786"/>
                <a:ext cx="1224066" cy="13329"/>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5D65F7C-B604-6CBA-3E89-F4A29511EA02}"/>
                  </a:ext>
                </a:extLst>
              </p:cNvPr>
              <p:cNvCxnSpPr>
                <a:cxnSpLocks/>
              </p:cNvCxnSpPr>
              <p:nvPr/>
            </p:nvCxnSpPr>
            <p:spPr>
              <a:xfrm>
                <a:off x="3672674" y="4833148"/>
                <a:ext cx="1402555" cy="397871"/>
              </a:xfrm>
              <a:prstGeom prst="straightConnector1">
                <a:avLst/>
              </a:prstGeom>
              <a:ln w="12700">
                <a:solidFill>
                  <a:schemeClr val="accent2">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12" name="Rectangle 11">
              <a:extLst>
                <a:ext uri="{FF2B5EF4-FFF2-40B4-BE49-F238E27FC236}">
                  <a16:creationId xmlns:a16="http://schemas.microsoft.com/office/drawing/2014/main" id="{0E958C56-4D84-0F0C-C1A9-D3C7AF32D408}"/>
                </a:ext>
              </a:extLst>
            </p:cNvPr>
            <p:cNvSpPr/>
            <p:nvPr/>
          </p:nvSpPr>
          <p:spPr>
            <a:xfrm>
              <a:off x="4135614" y="4279279"/>
              <a:ext cx="925698" cy="648056"/>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800" i="1" dirty="0">
                  <a:solidFill>
                    <a:sysClr val="windowText" lastClr="000000"/>
                  </a:solidFill>
                </a:rPr>
                <a:t>Business capability uplift will be achieved through these initiatives</a:t>
              </a:r>
            </a:p>
          </p:txBody>
        </p:sp>
      </p:grpSp>
      <p:sp>
        <p:nvSpPr>
          <p:cNvPr id="26" name="Rectangle 25">
            <a:extLst>
              <a:ext uri="{FF2B5EF4-FFF2-40B4-BE49-F238E27FC236}">
                <a16:creationId xmlns:a16="http://schemas.microsoft.com/office/drawing/2014/main" id="{5E32AA73-084F-BDE9-AE87-8BCC4C4254AE}"/>
              </a:ext>
            </a:extLst>
          </p:cNvPr>
          <p:cNvSpPr/>
          <p:nvPr/>
        </p:nvSpPr>
        <p:spPr>
          <a:xfrm>
            <a:off x="646112" y="4730695"/>
            <a:ext cx="1121657" cy="200797"/>
          </a:xfrm>
          <a:prstGeom prst="rect">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AU" sz="800" i="1" dirty="0">
                <a:solidFill>
                  <a:sysClr val="windowText" lastClr="000000"/>
                </a:solidFill>
              </a:rPr>
              <a:t>Strategic aims categorisation 3</a:t>
            </a:r>
          </a:p>
        </p:txBody>
      </p:sp>
    </p:spTree>
    <p:extLst>
      <p:ext uri="{BB962C8B-B14F-4D97-AF65-F5344CB8AC3E}">
        <p14:creationId xmlns:p14="http://schemas.microsoft.com/office/powerpoint/2010/main" val="3988943924"/>
      </p:ext>
    </p:extLst>
  </p:cSld>
  <p:clrMapOvr>
    <a:masterClrMapping/>
  </p:clrMapOvr>
</p:sld>
</file>

<file path=ppt/theme/theme1.xml><?xml version="1.0" encoding="utf-8"?>
<a:theme xmlns:a="http://schemas.openxmlformats.org/drawingml/2006/main" name="1_RetrospectVTI">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2.xml><?xml version="1.0" encoding="utf-8"?>
<a:themeOverride xmlns:a="http://schemas.openxmlformats.org/drawingml/2006/main">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5B1FD9-3BB6-4DA9-A089-3B68C2323D4F}">
  <ds:schemaRefs>
    <ds:schemaRef ds:uri="http://schemas.microsoft.com/office/2006/documentManagement/types"/>
    <ds:schemaRef ds:uri="http://purl.org/dc/dcmitype/"/>
    <ds:schemaRef ds:uri="http://schemas.microsoft.com/office/2006/metadata/properties"/>
    <ds:schemaRef ds:uri="http://schemas.openxmlformats.org/package/2006/metadata/core-properties"/>
    <ds:schemaRef ds:uri="http://purl.org/dc/terms/"/>
    <ds:schemaRef ds:uri="http://purl.org/dc/elements/1.1/"/>
    <ds:schemaRef ds:uri="http://schemas.microsoft.com/office/infopath/2007/PartnerControls"/>
    <ds:schemaRef ds:uri="16c05727-aa75-4e4a-9b5f-8a80a1165891"/>
    <ds:schemaRef ds:uri="71af3243-3dd4-4a8d-8c0d-dd76da1f02a5"/>
    <ds:schemaRef ds:uri="http://www.w3.org/XML/1998/namespace"/>
  </ds:schemaRefs>
</ds:datastoreItem>
</file>

<file path=customXml/itemProps2.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8A3B04-B0F3-4C12-A722-52B5CF6D97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1320</TotalTime>
  <Words>1846</Words>
  <Application>Microsoft Office PowerPoint</Application>
  <PresentationFormat>Widescreen</PresentationFormat>
  <Paragraphs>395</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Rounded MT Bold</vt:lpstr>
      <vt:lpstr>Bookman Old Style</vt:lpstr>
      <vt:lpstr>Calibri</vt:lpstr>
      <vt:lpstr>Franklin Gothic Book</vt:lpstr>
      <vt:lpstr>Roboto</vt:lpstr>
      <vt:lpstr>1_RetrospectVTI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Complementary Skills</dc:title>
  <dc:creator>chris8@malcher.com.au</dc:creator>
  <cp:lastModifiedBy>Malcher, Chris</cp:lastModifiedBy>
  <cp:revision>82</cp:revision>
  <cp:lastPrinted>2024-02-20T21:54:02Z</cp:lastPrinted>
  <dcterms:created xsi:type="dcterms:W3CDTF">2023-12-10T08:14:36Z</dcterms:created>
  <dcterms:modified xsi:type="dcterms:W3CDTF">2025-06-18T07:09:23Z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